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5143500" cx="9144000"/>
  <p:notesSz cx="6858000" cy="9144000"/>
  <p:embeddedFontLst>
    <p:embeddedFont>
      <p:font typeface="Raleway"/>
      <p:regular r:id="rId32"/>
      <p:bold r:id="rId33"/>
      <p:italic r:id="rId34"/>
      <p:boldItalic r:id="rId35"/>
    </p:embeddedFont>
    <p:embeddedFont>
      <p:font typeface="Lato"/>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Raleway-bold.fntdata"/><Relationship Id="rId10" Type="http://schemas.openxmlformats.org/officeDocument/2006/relationships/slide" Target="slides/slide5.xml"/><Relationship Id="rId32" Type="http://schemas.openxmlformats.org/officeDocument/2006/relationships/font" Target="fonts/Raleway-regular.fntdata"/><Relationship Id="rId13" Type="http://schemas.openxmlformats.org/officeDocument/2006/relationships/slide" Target="slides/slide8.xml"/><Relationship Id="rId35" Type="http://schemas.openxmlformats.org/officeDocument/2006/relationships/font" Target="fonts/Raleway-boldItalic.fntdata"/><Relationship Id="rId12" Type="http://schemas.openxmlformats.org/officeDocument/2006/relationships/slide" Target="slides/slide7.xml"/><Relationship Id="rId34" Type="http://schemas.openxmlformats.org/officeDocument/2006/relationships/font" Target="fonts/Raleway-italic.fntdata"/><Relationship Id="rId15" Type="http://schemas.openxmlformats.org/officeDocument/2006/relationships/slide" Target="slides/slide10.xml"/><Relationship Id="rId37" Type="http://schemas.openxmlformats.org/officeDocument/2006/relationships/font" Target="fonts/Lato-bold.fntdata"/><Relationship Id="rId14" Type="http://schemas.openxmlformats.org/officeDocument/2006/relationships/slide" Target="slides/slide9.xml"/><Relationship Id="rId36" Type="http://schemas.openxmlformats.org/officeDocument/2006/relationships/font" Target="fonts/Lato-regular.fntdata"/><Relationship Id="rId17" Type="http://schemas.openxmlformats.org/officeDocument/2006/relationships/slide" Target="slides/slide12.xml"/><Relationship Id="rId39" Type="http://schemas.openxmlformats.org/officeDocument/2006/relationships/font" Target="fonts/Lato-boldItalic.fntdata"/><Relationship Id="rId16" Type="http://schemas.openxmlformats.org/officeDocument/2006/relationships/slide" Target="slides/slide11.xml"/><Relationship Id="rId38" Type="http://schemas.openxmlformats.org/officeDocument/2006/relationships/font" Target="fonts/Lato-italic.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4" name="Google Shape;8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5" name="Google Shape;135;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1" name="Google Shape;141;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6" name="Google Shape;146;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8" name="Google Shape;158;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4" name="Google Shape;164;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0" name="Google Shape;170;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6" name="Google Shape;176;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2" name="Google Shape;182;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8" name="Google Shape;188;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0" name="Google Shape;9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3" name="Google Shape;193;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8" name="Google Shape;198;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4" name="Google Shape;204;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0" name="Google Shape;210;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5" name="Google Shape;215;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1" name="Google Shape;221;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6" name="Google Shape;226;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6" name="Google Shape;9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7" name="Google Shape;10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3" name="Google Shape;11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4" name="Google Shape;124;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9" name="Google Shape;129;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4" name="Google Shape;14;p2"/>
          <p:cNvSpPr txBox="1"/>
          <p:nvPr>
            <p:ph type="ctrTitle"/>
          </p:nvPr>
        </p:nvSpPr>
        <p:spPr>
          <a:xfrm>
            <a:off x="729450" y="1322450"/>
            <a:ext cx="7688100" cy="1664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sz="1600"/>
            </a:lvl2pPr>
            <a:lvl3pPr lvl="2" algn="l">
              <a:lnSpc>
                <a:spcPct val="100000"/>
              </a:lnSpc>
              <a:spcBef>
                <a:spcPts val="0"/>
              </a:spcBef>
              <a:spcAft>
                <a:spcPts val="0"/>
              </a:spcAft>
              <a:buSzPts val="1600"/>
              <a:buNone/>
              <a:defRPr sz="1600"/>
            </a:lvl3pPr>
            <a:lvl4pPr lvl="3" algn="l">
              <a:lnSpc>
                <a:spcPct val="100000"/>
              </a:lnSpc>
              <a:spcBef>
                <a:spcPts val="0"/>
              </a:spcBef>
              <a:spcAft>
                <a:spcPts val="0"/>
              </a:spcAft>
              <a:buSzPts val="1600"/>
              <a:buNone/>
              <a:defRPr sz="1600"/>
            </a:lvl4pPr>
            <a:lvl5pPr lvl="4" algn="l">
              <a:lnSpc>
                <a:spcPct val="100000"/>
              </a:lnSpc>
              <a:spcBef>
                <a:spcPts val="0"/>
              </a:spcBef>
              <a:spcAft>
                <a:spcPts val="0"/>
              </a:spcAft>
              <a:buSzPts val="1600"/>
              <a:buNone/>
              <a:defRPr sz="1600"/>
            </a:lvl5pPr>
            <a:lvl6pPr lvl="5" algn="l">
              <a:lnSpc>
                <a:spcPct val="100000"/>
              </a:lnSpc>
              <a:spcBef>
                <a:spcPts val="0"/>
              </a:spcBef>
              <a:spcAft>
                <a:spcPts val="0"/>
              </a:spcAft>
              <a:buSzPts val="1600"/>
              <a:buNone/>
              <a:defRPr sz="1600"/>
            </a:lvl6pPr>
            <a:lvl7pPr lvl="6" algn="l">
              <a:lnSpc>
                <a:spcPct val="100000"/>
              </a:lnSpc>
              <a:spcBef>
                <a:spcPts val="0"/>
              </a:spcBef>
              <a:spcAft>
                <a:spcPts val="0"/>
              </a:spcAft>
              <a:buSzPts val="1600"/>
              <a:buNone/>
              <a:defRPr sz="1600"/>
            </a:lvl7pPr>
            <a:lvl8pPr lvl="7" algn="l">
              <a:lnSpc>
                <a:spcPct val="100000"/>
              </a:lnSpc>
              <a:spcBef>
                <a:spcPts val="0"/>
              </a:spcBef>
              <a:spcAft>
                <a:spcPts val="0"/>
              </a:spcAft>
              <a:buSzPts val="1600"/>
              <a:buNone/>
              <a:defRPr sz="1600"/>
            </a:lvl8pPr>
            <a:lvl9pPr lvl="8" algn="l">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77" name="Google Shape;77;p11"/>
          <p:cNvSpPr txBox="1"/>
          <p:nvPr>
            <p:ph hasCustomPrompt="1" type="title"/>
          </p:nvPr>
        </p:nvSpPr>
        <p:spPr>
          <a:xfrm>
            <a:off x="729450" y="733950"/>
            <a:ext cx="7688400" cy="1244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8000"/>
              <a:buNone/>
              <a:defRPr sz="8000">
                <a:solidFill>
                  <a:schemeClr val="lt1"/>
                </a:solidFill>
              </a:defRPr>
            </a:lvl1pPr>
            <a:lvl2pPr lvl="1" algn="l">
              <a:lnSpc>
                <a:spcPct val="100000"/>
              </a:lnSpc>
              <a:spcBef>
                <a:spcPts val="0"/>
              </a:spcBef>
              <a:spcAft>
                <a:spcPts val="0"/>
              </a:spcAft>
              <a:buClr>
                <a:schemeClr val="lt1"/>
              </a:buClr>
              <a:buSzPts val="8000"/>
              <a:buNone/>
              <a:defRPr sz="8000">
                <a:solidFill>
                  <a:schemeClr val="lt1"/>
                </a:solidFill>
              </a:defRPr>
            </a:lvl2pPr>
            <a:lvl3pPr lvl="2" algn="l">
              <a:lnSpc>
                <a:spcPct val="100000"/>
              </a:lnSpc>
              <a:spcBef>
                <a:spcPts val="0"/>
              </a:spcBef>
              <a:spcAft>
                <a:spcPts val="0"/>
              </a:spcAft>
              <a:buClr>
                <a:schemeClr val="lt1"/>
              </a:buClr>
              <a:buSzPts val="8000"/>
              <a:buNone/>
              <a:defRPr sz="8000">
                <a:solidFill>
                  <a:schemeClr val="lt1"/>
                </a:solidFill>
              </a:defRPr>
            </a:lvl3pPr>
            <a:lvl4pPr lvl="3" algn="l">
              <a:lnSpc>
                <a:spcPct val="100000"/>
              </a:lnSpc>
              <a:spcBef>
                <a:spcPts val="0"/>
              </a:spcBef>
              <a:spcAft>
                <a:spcPts val="0"/>
              </a:spcAft>
              <a:buClr>
                <a:schemeClr val="lt1"/>
              </a:buClr>
              <a:buSzPts val="8000"/>
              <a:buNone/>
              <a:defRPr sz="8000">
                <a:solidFill>
                  <a:schemeClr val="lt1"/>
                </a:solidFill>
              </a:defRPr>
            </a:lvl4pPr>
            <a:lvl5pPr lvl="4" algn="l">
              <a:lnSpc>
                <a:spcPct val="100000"/>
              </a:lnSpc>
              <a:spcBef>
                <a:spcPts val="0"/>
              </a:spcBef>
              <a:spcAft>
                <a:spcPts val="0"/>
              </a:spcAft>
              <a:buClr>
                <a:schemeClr val="lt1"/>
              </a:buClr>
              <a:buSzPts val="8000"/>
              <a:buNone/>
              <a:defRPr sz="8000">
                <a:solidFill>
                  <a:schemeClr val="lt1"/>
                </a:solidFill>
              </a:defRPr>
            </a:lvl5pPr>
            <a:lvl6pPr lvl="5" algn="l">
              <a:lnSpc>
                <a:spcPct val="100000"/>
              </a:lnSpc>
              <a:spcBef>
                <a:spcPts val="0"/>
              </a:spcBef>
              <a:spcAft>
                <a:spcPts val="0"/>
              </a:spcAft>
              <a:buClr>
                <a:schemeClr val="lt1"/>
              </a:buClr>
              <a:buSzPts val="8000"/>
              <a:buNone/>
              <a:defRPr sz="8000">
                <a:solidFill>
                  <a:schemeClr val="lt1"/>
                </a:solidFill>
              </a:defRPr>
            </a:lvl6pPr>
            <a:lvl7pPr lvl="6" algn="l">
              <a:lnSpc>
                <a:spcPct val="100000"/>
              </a:lnSpc>
              <a:spcBef>
                <a:spcPts val="0"/>
              </a:spcBef>
              <a:spcAft>
                <a:spcPts val="0"/>
              </a:spcAft>
              <a:buClr>
                <a:schemeClr val="lt1"/>
              </a:buClr>
              <a:buSzPts val="8000"/>
              <a:buNone/>
              <a:defRPr sz="8000">
                <a:solidFill>
                  <a:schemeClr val="lt1"/>
                </a:solidFill>
              </a:defRPr>
            </a:lvl7pPr>
            <a:lvl8pPr lvl="7" algn="l">
              <a:lnSpc>
                <a:spcPct val="100000"/>
              </a:lnSpc>
              <a:spcBef>
                <a:spcPts val="0"/>
              </a:spcBef>
              <a:spcAft>
                <a:spcPts val="0"/>
              </a:spcAft>
              <a:buClr>
                <a:schemeClr val="lt1"/>
              </a:buClr>
              <a:buSzPts val="8000"/>
              <a:buNone/>
              <a:defRPr sz="8000">
                <a:solidFill>
                  <a:schemeClr val="lt1"/>
                </a:solidFill>
              </a:defRPr>
            </a:lvl8pPr>
            <a:lvl9pPr lvl="8" algn="l">
              <a:lnSpc>
                <a:spcPct val="100000"/>
              </a:lnSpc>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Clr>
                <a:schemeClr val="lt1"/>
              </a:buClr>
              <a:buSzPts val="1300"/>
              <a:buChar char="●"/>
              <a:defRPr>
                <a:solidFill>
                  <a:schemeClr val="lt1"/>
                </a:solidFill>
              </a:defRPr>
            </a:lvl1pPr>
            <a:lvl2pPr indent="-298450" lvl="1" marL="914400" algn="l">
              <a:lnSpc>
                <a:spcPct val="115000"/>
              </a:lnSpc>
              <a:spcBef>
                <a:spcPts val="0"/>
              </a:spcBef>
              <a:spcAft>
                <a:spcPts val="0"/>
              </a:spcAft>
              <a:buClr>
                <a:schemeClr val="lt1"/>
              </a:buClr>
              <a:buSzPts val="1100"/>
              <a:buChar char="○"/>
              <a:defRPr>
                <a:solidFill>
                  <a:schemeClr val="lt1"/>
                </a:solidFill>
              </a:defRPr>
            </a:lvl2pPr>
            <a:lvl3pPr indent="-298450" lvl="2" marL="1371600" algn="l">
              <a:lnSpc>
                <a:spcPct val="115000"/>
              </a:lnSpc>
              <a:spcBef>
                <a:spcPts val="0"/>
              </a:spcBef>
              <a:spcAft>
                <a:spcPts val="0"/>
              </a:spcAft>
              <a:buClr>
                <a:schemeClr val="lt1"/>
              </a:buClr>
              <a:buSzPts val="1100"/>
              <a:buChar char="■"/>
              <a:defRPr>
                <a:solidFill>
                  <a:schemeClr val="lt1"/>
                </a:solidFill>
              </a:defRPr>
            </a:lvl3pPr>
            <a:lvl4pPr indent="-298450" lvl="3" marL="1828800" algn="l">
              <a:lnSpc>
                <a:spcPct val="115000"/>
              </a:lnSpc>
              <a:spcBef>
                <a:spcPts val="0"/>
              </a:spcBef>
              <a:spcAft>
                <a:spcPts val="0"/>
              </a:spcAft>
              <a:buClr>
                <a:schemeClr val="lt1"/>
              </a:buClr>
              <a:buSzPts val="1100"/>
              <a:buChar char="●"/>
              <a:defRPr>
                <a:solidFill>
                  <a:schemeClr val="lt1"/>
                </a:solidFill>
              </a:defRPr>
            </a:lvl4pPr>
            <a:lvl5pPr indent="-298450" lvl="4" marL="2286000" algn="l">
              <a:lnSpc>
                <a:spcPct val="115000"/>
              </a:lnSpc>
              <a:spcBef>
                <a:spcPts val="0"/>
              </a:spcBef>
              <a:spcAft>
                <a:spcPts val="0"/>
              </a:spcAft>
              <a:buClr>
                <a:schemeClr val="lt1"/>
              </a:buClr>
              <a:buSzPts val="1100"/>
              <a:buChar char="○"/>
              <a:defRPr>
                <a:solidFill>
                  <a:schemeClr val="lt1"/>
                </a:solidFill>
              </a:defRPr>
            </a:lvl5pPr>
            <a:lvl6pPr indent="-298450" lvl="5" marL="2743200" algn="l">
              <a:lnSpc>
                <a:spcPct val="115000"/>
              </a:lnSpc>
              <a:spcBef>
                <a:spcPts val="0"/>
              </a:spcBef>
              <a:spcAft>
                <a:spcPts val="0"/>
              </a:spcAft>
              <a:buClr>
                <a:schemeClr val="lt1"/>
              </a:buClr>
              <a:buSzPts val="1100"/>
              <a:buChar char="■"/>
              <a:defRPr>
                <a:solidFill>
                  <a:schemeClr val="lt1"/>
                </a:solidFill>
              </a:defRPr>
            </a:lvl6pPr>
            <a:lvl7pPr indent="-298450" lvl="6" marL="3200400" algn="l">
              <a:lnSpc>
                <a:spcPct val="115000"/>
              </a:lnSpc>
              <a:spcBef>
                <a:spcPts val="0"/>
              </a:spcBef>
              <a:spcAft>
                <a:spcPts val="0"/>
              </a:spcAft>
              <a:buClr>
                <a:schemeClr val="lt1"/>
              </a:buClr>
              <a:buSzPts val="1100"/>
              <a:buChar char="●"/>
              <a:defRPr>
                <a:solidFill>
                  <a:schemeClr val="lt1"/>
                </a:solidFill>
              </a:defRPr>
            </a:lvl7pPr>
            <a:lvl8pPr indent="-298450" lvl="7" marL="3657600" algn="l">
              <a:lnSpc>
                <a:spcPct val="115000"/>
              </a:lnSpc>
              <a:spcBef>
                <a:spcPts val="0"/>
              </a:spcBef>
              <a:spcAft>
                <a:spcPts val="0"/>
              </a:spcAft>
              <a:buClr>
                <a:schemeClr val="lt1"/>
              </a:buClr>
              <a:buSzPts val="1100"/>
              <a:buChar char="○"/>
              <a:defRPr>
                <a:solidFill>
                  <a:schemeClr val="lt1"/>
                </a:solidFill>
              </a:defRPr>
            </a:lvl8pPr>
            <a:lvl9pPr indent="-298450" lvl="8" marL="4114800" algn="l">
              <a:lnSpc>
                <a:spcPct val="115000"/>
              </a:lnSpc>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3"/>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9" name="Google Shape;19;p3"/>
          <p:cNvGrpSpPr/>
          <p:nvPr/>
        </p:nvGrpSpPr>
        <p:grpSpPr>
          <a:xfrm>
            <a:off x="830392" y="1191256"/>
            <a:ext cx="745763" cy="45826"/>
            <a:chOff x="4580561" y="2589004"/>
            <a:chExt cx="1064464" cy="25200"/>
          </a:xfrm>
        </p:grpSpPr>
        <p:sp>
          <p:nvSpPr>
            <p:cNvPr id="20" name="Google Shape;20;p3"/>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3"/>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2" name="Google Shape;22;p3"/>
          <p:cNvSpPr txBox="1"/>
          <p:nvPr>
            <p:ph type="title"/>
          </p:nvPr>
        </p:nvSpPr>
        <p:spPr>
          <a:xfrm>
            <a:off x="729450" y="1318650"/>
            <a:ext cx="7688700" cy="5352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600"/>
              <a:buNone/>
              <a:defRPr sz="2600"/>
            </a:lvl1pPr>
            <a:lvl2pPr lvl="1" algn="l">
              <a:lnSpc>
                <a:spcPct val="100000"/>
              </a:lnSpc>
              <a:spcBef>
                <a:spcPts val="0"/>
              </a:spcBef>
              <a:spcAft>
                <a:spcPts val="0"/>
              </a:spcAft>
              <a:buSzPts val="2600"/>
              <a:buNone/>
              <a:defRPr sz="2600"/>
            </a:lvl2pPr>
            <a:lvl3pPr lvl="2" algn="l">
              <a:lnSpc>
                <a:spcPct val="100000"/>
              </a:lnSpc>
              <a:spcBef>
                <a:spcPts val="0"/>
              </a:spcBef>
              <a:spcAft>
                <a:spcPts val="0"/>
              </a:spcAft>
              <a:buSzPts val="2600"/>
              <a:buNone/>
              <a:defRPr sz="2600"/>
            </a:lvl3pPr>
            <a:lvl4pPr lvl="3" algn="l">
              <a:lnSpc>
                <a:spcPct val="100000"/>
              </a:lnSpc>
              <a:spcBef>
                <a:spcPts val="0"/>
              </a:spcBef>
              <a:spcAft>
                <a:spcPts val="0"/>
              </a:spcAft>
              <a:buSzPts val="2600"/>
              <a:buNone/>
              <a:defRPr sz="2600"/>
            </a:lvl4pPr>
            <a:lvl5pPr lvl="4" algn="l">
              <a:lnSpc>
                <a:spcPct val="100000"/>
              </a:lnSpc>
              <a:spcBef>
                <a:spcPts val="0"/>
              </a:spcBef>
              <a:spcAft>
                <a:spcPts val="0"/>
              </a:spcAft>
              <a:buSzPts val="2600"/>
              <a:buNone/>
              <a:defRPr sz="2600"/>
            </a:lvl5pPr>
            <a:lvl6pPr lvl="5" algn="l">
              <a:lnSpc>
                <a:spcPct val="100000"/>
              </a:lnSpc>
              <a:spcBef>
                <a:spcPts val="0"/>
              </a:spcBef>
              <a:spcAft>
                <a:spcPts val="0"/>
              </a:spcAft>
              <a:buSzPts val="2600"/>
              <a:buNone/>
              <a:defRPr sz="2600"/>
            </a:lvl6pPr>
            <a:lvl7pPr lvl="6" algn="l">
              <a:lnSpc>
                <a:spcPct val="100000"/>
              </a:lnSpc>
              <a:spcBef>
                <a:spcPts val="0"/>
              </a:spcBef>
              <a:spcAft>
                <a:spcPts val="0"/>
              </a:spcAft>
              <a:buSzPts val="2600"/>
              <a:buNone/>
              <a:defRPr sz="2600"/>
            </a:lvl7pPr>
            <a:lvl8pPr lvl="7" algn="l">
              <a:lnSpc>
                <a:spcPct val="100000"/>
              </a:lnSpc>
              <a:spcBef>
                <a:spcPts val="0"/>
              </a:spcBef>
              <a:spcAft>
                <a:spcPts val="0"/>
              </a:spcAft>
              <a:buSzPts val="2600"/>
              <a:buNone/>
              <a:defRPr sz="2600"/>
            </a:lvl8pPr>
            <a:lvl9pPr lvl="8" algn="l">
              <a:lnSpc>
                <a:spcPct val="100000"/>
              </a:lnSpc>
              <a:spcBef>
                <a:spcPts val="0"/>
              </a:spcBef>
              <a:spcAft>
                <a:spcPts val="0"/>
              </a:spcAft>
              <a:buSzPts val="2600"/>
              <a:buNone/>
              <a:defRPr sz="2600"/>
            </a:lvl9pPr>
          </a:lstStyle>
          <a:p/>
        </p:txBody>
      </p:sp>
      <p:sp>
        <p:nvSpPr>
          <p:cNvPr id="23" name="Google Shape;23;p3"/>
          <p:cNvSpPr txBox="1"/>
          <p:nvPr>
            <p:ph idx="1" type="body"/>
          </p:nvPr>
        </p:nvSpPr>
        <p:spPr>
          <a:xfrm>
            <a:off x="729450" y="2078875"/>
            <a:ext cx="7688700" cy="22611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24" name="Google Shape;24;p3"/>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25" name="Shape 25"/>
        <p:cNvGrpSpPr/>
        <p:nvPr/>
      </p:nvGrpSpPr>
      <p:grpSpPr>
        <a:xfrm>
          <a:off x="0" y="0"/>
          <a:ext cx="0" cy="0"/>
          <a:chOff x="0" y="0"/>
          <a:chExt cx="0" cy="0"/>
        </a:xfrm>
      </p:grpSpPr>
      <p:grpSp>
        <p:nvGrpSpPr>
          <p:cNvPr id="26" name="Google Shape;26;p4"/>
          <p:cNvGrpSpPr/>
          <p:nvPr/>
        </p:nvGrpSpPr>
        <p:grpSpPr>
          <a:xfrm>
            <a:off x="830392" y="1191256"/>
            <a:ext cx="745763" cy="45826"/>
            <a:chOff x="4580561" y="2589004"/>
            <a:chExt cx="1064464" cy="25200"/>
          </a:xfrm>
        </p:grpSpPr>
        <p:sp>
          <p:nvSpPr>
            <p:cNvPr id="27" name="Google Shape;27;p4"/>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4"/>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9" name="Google Shape;29;p4"/>
          <p:cNvSpPr txBox="1"/>
          <p:nvPr>
            <p:ph type="title"/>
          </p:nvPr>
        </p:nvSpPr>
        <p:spPr>
          <a:xfrm>
            <a:off x="729450" y="1322450"/>
            <a:ext cx="7688400" cy="15186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p:txBody>
      </p:sp>
      <p:sp>
        <p:nvSpPr>
          <p:cNvPr id="30" name="Google Shape;30;p4"/>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6" name="Google Shape;36;p5"/>
          <p:cNvSpPr txBox="1"/>
          <p:nvPr>
            <p:ph type="title"/>
          </p:nvPr>
        </p:nvSpPr>
        <p:spPr>
          <a:xfrm>
            <a:off x="729450" y="1318650"/>
            <a:ext cx="7688400" cy="5352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600"/>
              <a:buNone/>
              <a:defRPr sz="2600"/>
            </a:lvl1pPr>
            <a:lvl2pPr lvl="1" algn="l">
              <a:lnSpc>
                <a:spcPct val="100000"/>
              </a:lnSpc>
              <a:spcBef>
                <a:spcPts val="0"/>
              </a:spcBef>
              <a:spcAft>
                <a:spcPts val="0"/>
              </a:spcAft>
              <a:buSzPts val="2600"/>
              <a:buNone/>
              <a:defRPr sz="2600"/>
            </a:lvl2pPr>
            <a:lvl3pPr lvl="2" algn="l">
              <a:lnSpc>
                <a:spcPct val="100000"/>
              </a:lnSpc>
              <a:spcBef>
                <a:spcPts val="0"/>
              </a:spcBef>
              <a:spcAft>
                <a:spcPts val="0"/>
              </a:spcAft>
              <a:buSzPts val="2600"/>
              <a:buNone/>
              <a:defRPr sz="2600"/>
            </a:lvl3pPr>
            <a:lvl4pPr lvl="3" algn="l">
              <a:lnSpc>
                <a:spcPct val="100000"/>
              </a:lnSpc>
              <a:spcBef>
                <a:spcPts val="0"/>
              </a:spcBef>
              <a:spcAft>
                <a:spcPts val="0"/>
              </a:spcAft>
              <a:buSzPts val="2600"/>
              <a:buNone/>
              <a:defRPr sz="2600"/>
            </a:lvl4pPr>
            <a:lvl5pPr lvl="4" algn="l">
              <a:lnSpc>
                <a:spcPct val="100000"/>
              </a:lnSpc>
              <a:spcBef>
                <a:spcPts val="0"/>
              </a:spcBef>
              <a:spcAft>
                <a:spcPts val="0"/>
              </a:spcAft>
              <a:buSzPts val="2600"/>
              <a:buNone/>
              <a:defRPr sz="2600"/>
            </a:lvl5pPr>
            <a:lvl6pPr lvl="5" algn="l">
              <a:lnSpc>
                <a:spcPct val="100000"/>
              </a:lnSpc>
              <a:spcBef>
                <a:spcPts val="0"/>
              </a:spcBef>
              <a:spcAft>
                <a:spcPts val="0"/>
              </a:spcAft>
              <a:buSzPts val="2600"/>
              <a:buNone/>
              <a:defRPr sz="2600"/>
            </a:lvl6pPr>
            <a:lvl7pPr lvl="6" algn="l">
              <a:lnSpc>
                <a:spcPct val="100000"/>
              </a:lnSpc>
              <a:spcBef>
                <a:spcPts val="0"/>
              </a:spcBef>
              <a:spcAft>
                <a:spcPts val="0"/>
              </a:spcAft>
              <a:buSzPts val="2600"/>
              <a:buNone/>
              <a:defRPr sz="2600"/>
            </a:lvl7pPr>
            <a:lvl8pPr lvl="7" algn="l">
              <a:lnSpc>
                <a:spcPct val="100000"/>
              </a:lnSpc>
              <a:spcBef>
                <a:spcPts val="0"/>
              </a:spcBef>
              <a:spcAft>
                <a:spcPts val="0"/>
              </a:spcAft>
              <a:buSzPts val="2600"/>
              <a:buNone/>
              <a:defRPr sz="2600"/>
            </a:lvl8pPr>
            <a:lvl9pPr lvl="8" algn="l">
              <a:lnSpc>
                <a:spcPct val="100000"/>
              </a:lnSpc>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45" name="Google Shape;45;p6"/>
          <p:cNvSpPr txBox="1"/>
          <p:nvPr>
            <p:ph type="title"/>
          </p:nvPr>
        </p:nvSpPr>
        <p:spPr>
          <a:xfrm>
            <a:off x="729450" y="1318650"/>
            <a:ext cx="7688400" cy="5352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600"/>
              <a:buNone/>
              <a:defRPr sz="2600"/>
            </a:lvl1pPr>
            <a:lvl2pPr lvl="1" algn="l">
              <a:lnSpc>
                <a:spcPct val="100000"/>
              </a:lnSpc>
              <a:spcBef>
                <a:spcPts val="0"/>
              </a:spcBef>
              <a:spcAft>
                <a:spcPts val="0"/>
              </a:spcAft>
              <a:buSzPts val="2600"/>
              <a:buNone/>
              <a:defRPr sz="2600"/>
            </a:lvl2pPr>
            <a:lvl3pPr lvl="2" algn="l">
              <a:lnSpc>
                <a:spcPct val="100000"/>
              </a:lnSpc>
              <a:spcBef>
                <a:spcPts val="0"/>
              </a:spcBef>
              <a:spcAft>
                <a:spcPts val="0"/>
              </a:spcAft>
              <a:buSzPts val="2600"/>
              <a:buNone/>
              <a:defRPr sz="2600"/>
            </a:lvl3pPr>
            <a:lvl4pPr lvl="3" algn="l">
              <a:lnSpc>
                <a:spcPct val="100000"/>
              </a:lnSpc>
              <a:spcBef>
                <a:spcPts val="0"/>
              </a:spcBef>
              <a:spcAft>
                <a:spcPts val="0"/>
              </a:spcAft>
              <a:buSzPts val="2600"/>
              <a:buNone/>
              <a:defRPr sz="2600"/>
            </a:lvl4pPr>
            <a:lvl5pPr lvl="4" algn="l">
              <a:lnSpc>
                <a:spcPct val="100000"/>
              </a:lnSpc>
              <a:spcBef>
                <a:spcPts val="0"/>
              </a:spcBef>
              <a:spcAft>
                <a:spcPts val="0"/>
              </a:spcAft>
              <a:buSzPts val="2600"/>
              <a:buNone/>
              <a:defRPr sz="2600"/>
            </a:lvl5pPr>
            <a:lvl6pPr lvl="5" algn="l">
              <a:lnSpc>
                <a:spcPct val="100000"/>
              </a:lnSpc>
              <a:spcBef>
                <a:spcPts val="0"/>
              </a:spcBef>
              <a:spcAft>
                <a:spcPts val="0"/>
              </a:spcAft>
              <a:buSzPts val="2600"/>
              <a:buNone/>
              <a:defRPr sz="2600"/>
            </a:lvl6pPr>
            <a:lvl7pPr lvl="6" algn="l">
              <a:lnSpc>
                <a:spcPct val="100000"/>
              </a:lnSpc>
              <a:spcBef>
                <a:spcPts val="0"/>
              </a:spcBef>
              <a:spcAft>
                <a:spcPts val="0"/>
              </a:spcAft>
              <a:buSzPts val="2600"/>
              <a:buNone/>
              <a:defRPr sz="2600"/>
            </a:lvl7pPr>
            <a:lvl8pPr lvl="7" algn="l">
              <a:lnSpc>
                <a:spcPct val="100000"/>
              </a:lnSpc>
              <a:spcBef>
                <a:spcPts val="0"/>
              </a:spcBef>
              <a:spcAft>
                <a:spcPts val="0"/>
              </a:spcAft>
              <a:buSzPts val="2600"/>
              <a:buNone/>
              <a:defRPr sz="2600"/>
            </a:lvl8pPr>
            <a:lvl9pPr lvl="8" algn="l">
              <a:lnSpc>
                <a:spcPct val="100000"/>
              </a:lnSpc>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2" name="Google Shape;52;p7"/>
          <p:cNvSpPr txBox="1"/>
          <p:nvPr>
            <p:ph type="title"/>
          </p:nvPr>
        </p:nvSpPr>
        <p:spPr>
          <a:xfrm>
            <a:off x="730000" y="1318650"/>
            <a:ext cx="3300900" cy="13815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600"/>
              <a:buNone/>
              <a:defRPr sz="2600"/>
            </a:lvl1pPr>
            <a:lvl2pPr lvl="1" algn="l">
              <a:lnSpc>
                <a:spcPct val="100000"/>
              </a:lnSpc>
              <a:spcBef>
                <a:spcPts val="0"/>
              </a:spcBef>
              <a:spcAft>
                <a:spcPts val="0"/>
              </a:spcAft>
              <a:buSzPts val="2600"/>
              <a:buNone/>
              <a:defRPr sz="2600"/>
            </a:lvl2pPr>
            <a:lvl3pPr lvl="2" algn="l">
              <a:lnSpc>
                <a:spcPct val="100000"/>
              </a:lnSpc>
              <a:spcBef>
                <a:spcPts val="0"/>
              </a:spcBef>
              <a:spcAft>
                <a:spcPts val="0"/>
              </a:spcAft>
              <a:buSzPts val="2600"/>
              <a:buNone/>
              <a:defRPr sz="2600"/>
            </a:lvl3pPr>
            <a:lvl4pPr lvl="3" algn="l">
              <a:lnSpc>
                <a:spcPct val="100000"/>
              </a:lnSpc>
              <a:spcBef>
                <a:spcPts val="0"/>
              </a:spcBef>
              <a:spcAft>
                <a:spcPts val="0"/>
              </a:spcAft>
              <a:buSzPts val="2600"/>
              <a:buNone/>
              <a:defRPr sz="2600"/>
            </a:lvl4pPr>
            <a:lvl5pPr lvl="4" algn="l">
              <a:lnSpc>
                <a:spcPct val="100000"/>
              </a:lnSpc>
              <a:spcBef>
                <a:spcPts val="0"/>
              </a:spcBef>
              <a:spcAft>
                <a:spcPts val="0"/>
              </a:spcAft>
              <a:buSzPts val="2600"/>
              <a:buNone/>
              <a:defRPr sz="2600"/>
            </a:lvl5pPr>
            <a:lvl6pPr lvl="5" algn="l">
              <a:lnSpc>
                <a:spcPct val="100000"/>
              </a:lnSpc>
              <a:spcBef>
                <a:spcPts val="0"/>
              </a:spcBef>
              <a:spcAft>
                <a:spcPts val="0"/>
              </a:spcAft>
              <a:buSzPts val="2600"/>
              <a:buNone/>
              <a:defRPr sz="2600"/>
            </a:lvl6pPr>
            <a:lvl7pPr lvl="6" algn="l">
              <a:lnSpc>
                <a:spcPct val="100000"/>
              </a:lnSpc>
              <a:spcBef>
                <a:spcPts val="0"/>
              </a:spcBef>
              <a:spcAft>
                <a:spcPts val="0"/>
              </a:spcAft>
              <a:buSzPts val="2600"/>
              <a:buNone/>
              <a:defRPr sz="2600"/>
            </a:lvl7pPr>
            <a:lvl8pPr lvl="7" algn="l">
              <a:lnSpc>
                <a:spcPct val="100000"/>
              </a:lnSpc>
              <a:spcBef>
                <a:spcPts val="0"/>
              </a:spcBef>
              <a:spcAft>
                <a:spcPts val="0"/>
              </a:spcAft>
              <a:buSzPts val="2600"/>
              <a:buNone/>
              <a:defRPr sz="2600"/>
            </a:lvl8pPr>
            <a:lvl9pPr lvl="8" algn="l">
              <a:lnSpc>
                <a:spcPct val="100000"/>
              </a:lnSpc>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9" name="Google Shape;59;p8"/>
          <p:cNvSpPr txBox="1"/>
          <p:nvPr>
            <p:ph type="title"/>
          </p:nvPr>
        </p:nvSpPr>
        <p:spPr>
          <a:xfrm>
            <a:off x="729450" y="864300"/>
            <a:ext cx="7021200" cy="29850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66" name="Google Shape;66;p9"/>
          <p:cNvSpPr txBox="1"/>
          <p:nvPr>
            <p:ph type="title"/>
          </p:nvPr>
        </p:nvSpPr>
        <p:spPr>
          <a:xfrm>
            <a:off x="730000" y="1318650"/>
            <a:ext cx="3300900" cy="16872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600"/>
              <a:buNone/>
              <a:defRPr sz="2600"/>
            </a:lvl1pPr>
            <a:lvl2pPr lvl="1" algn="l">
              <a:lnSpc>
                <a:spcPct val="100000"/>
              </a:lnSpc>
              <a:spcBef>
                <a:spcPts val="0"/>
              </a:spcBef>
              <a:spcAft>
                <a:spcPts val="0"/>
              </a:spcAft>
              <a:buSzPts val="2600"/>
              <a:buNone/>
              <a:defRPr sz="2600"/>
            </a:lvl2pPr>
            <a:lvl3pPr lvl="2" algn="l">
              <a:lnSpc>
                <a:spcPct val="100000"/>
              </a:lnSpc>
              <a:spcBef>
                <a:spcPts val="0"/>
              </a:spcBef>
              <a:spcAft>
                <a:spcPts val="0"/>
              </a:spcAft>
              <a:buSzPts val="2600"/>
              <a:buNone/>
              <a:defRPr sz="2600"/>
            </a:lvl3pPr>
            <a:lvl4pPr lvl="3" algn="l">
              <a:lnSpc>
                <a:spcPct val="100000"/>
              </a:lnSpc>
              <a:spcBef>
                <a:spcPts val="0"/>
              </a:spcBef>
              <a:spcAft>
                <a:spcPts val="0"/>
              </a:spcAft>
              <a:buSzPts val="2600"/>
              <a:buNone/>
              <a:defRPr sz="2600"/>
            </a:lvl4pPr>
            <a:lvl5pPr lvl="4" algn="l">
              <a:lnSpc>
                <a:spcPct val="100000"/>
              </a:lnSpc>
              <a:spcBef>
                <a:spcPts val="0"/>
              </a:spcBef>
              <a:spcAft>
                <a:spcPts val="0"/>
              </a:spcAft>
              <a:buSzPts val="2600"/>
              <a:buNone/>
              <a:defRPr sz="2600"/>
            </a:lvl5pPr>
            <a:lvl6pPr lvl="5" algn="l">
              <a:lnSpc>
                <a:spcPct val="100000"/>
              </a:lnSpc>
              <a:spcBef>
                <a:spcPts val="0"/>
              </a:spcBef>
              <a:spcAft>
                <a:spcPts val="0"/>
              </a:spcAft>
              <a:buSzPts val="2600"/>
              <a:buNone/>
              <a:defRPr sz="2600"/>
            </a:lvl6pPr>
            <a:lvl7pPr lvl="6" algn="l">
              <a:lnSpc>
                <a:spcPct val="100000"/>
              </a:lnSpc>
              <a:spcBef>
                <a:spcPts val="0"/>
              </a:spcBef>
              <a:spcAft>
                <a:spcPts val="0"/>
              </a:spcAft>
              <a:buSzPts val="2600"/>
              <a:buNone/>
              <a:defRPr sz="2600"/>
            </a:lvl7pPr>
            <a:lvl8pPr lvl="7" algn="l">
              <a:lnSpc>
                <a:spcPct val="100000"/>
              </a:lnSpc>
              <a:spcBef>
                <a:spcPts val="0"/>
              </a:spcBef>
              <a:spcAft>
                <a:spcPts val="0"/>
              </a:spcAft>
              <a:buSzPts val="2600"/>
              <a:buNone/>
              <a:defRPr sz="2600"/>
            </a:lvl8pPr>
            <a:lvl9pPr lvl="8" algn="l">
              <a:lnSpc>
                <a:spcPct val="100000"/>
              </a:lnSpc>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sz="1600"/>
            </a:lvl2pPr>
            <a:lvl3pPr lvl="2" algn="l">
              <a:lnSpc>
                <a:spcPct val="100000"/>
              </a:lnSpc>
              <a:spcBef>
                <a:spcPts val="0"/>
              </a:spcBef>
              <a:spcAft>
                <a:spcPts val="0"/>
              </a:spcAft>
              <a:buSzPts val="1600"/>
              <a:buNone/>
              <a:defRPr sz="1600"/>
            </a:lvl3pPr>
            <a:lvl4pPr lvl="3" algn="l">
              <a:lnSpc>
                <a:spcPct val="100000"/>
              </a:lnSpc>
              <a:spcBef>
                <a:spcPts val="0"/>
              </a:spcBef>
              <a:spcAft>
                <a:spcPts val="0"/>
              </a:spcAft>
              <a:buSzPts val="1600"/>
              <a:buNone/>
              <a:defRPr sz="1600"/>
            </a:lvl4pPr>
            <a:lvl5pPr lvl="4" algn="l">
              <a:lnSpc>
                <a:spcPct val="100000"/>
              </a:lnSpc>
              <a:spcBef>
                <a:spcPts val="0"/>
              </a:spcBef>
              <a:spcAft>
                <a:spcPts val="0"/>
              </a:spcAft>
              <a:buSzPts val="1600"/>
              <a:buNone/>
              <a:defRPr sz="1600"/>
            </a:lvl5pPr>
            <a:lvl6pPr lvl="5" algn="l">
              <a:lnSpc>
                <a:spcPct val="100000"/>
              </a:lnSpc>
              <a:spcBef>
                <a:spcPts val="0"/>
              </a:spcBef>
              <a:spcAft>
                <a:spcPts val="0"/>
              </a:spcAft>
              <a:buSzPts val="1600"/>
              <a:buNone/>
              <a:defRPr sz="1600"/>
            </a:lvl6pPr>
            <a:lvl7pPr lvl="6" algn="l">
              <a:lnSpc>
                <a:spcPct val="100000"/>
              </a:lnSpc>
              <a:spcBef>
                <a:spcPts val="0"/>
              </a:spcBef>
              <a:spcAft>
                <a:spcPts val="0"/>
              </a:spcAft>
              <a:buSzPts val="1600"/>
              <a:buNone/>
              <a:defRPr sz="1600"/>
            </a:lvl7pPr>
            <a:lvl8pPr lvl="7" algn="l">
              <a:lnSpc>
                <a:spcPct val="100000"/>
              </a:lnSpc>
              <a:spcBef>
                <a:spcPts val="0"/>
              </a:spcBef>
              <a:spcAft>
                <a:spcPts val="0"/>
              </a:spcAft>
              <a:buSzPts val="1600"/>
              <a:buNone/>
              <a:defRPr sz="1600"/>
            </a:lvl8pPr>
            <a:lvl9pPr lvl="8" algn="l">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2"/>
              </a:buClr>
              <a:buSzPts val="2800"/>
              <a:buFont typeface="Raleway"/>
              <a:buNone/>
              <a:defRPr b="1" i="0" sz="2800" u="none" cap="none" strike="noStrike">
                <a:solidFill>
                  <a:schemeClr val="dk2"/>
                </a:solidFill>
                <a:latin typeface="Raleway"/>
                <a:ea typeface="Raleway"/>
                <a:cs typeface="Raleway"/>
                <a:sym typeface="Raleway"/>
              </a:defRPr>
            </a:lvl1pPr>
            <a:lvl2pPr lvl="1" marR="0" rtl="0" algn="l">
              <a:lnSpc>
                <a:spcPct val="100000"/>
              </a:lnSpc>
              <a:spcBef>
                <a:spcPts val="0"/>
              </a:spcBef>
              <a:spcAft>
                <a:spcPts val="0"/>
              </a:spcAft>
              <a:buClr>
                <a:schemeClr val="dk2"/>
              </a:buClr>
              <a:buSzPts val="2800"/>
              <a:buFont typeface="Raleway"/>
              <a:buNone/>
              <a:defRPr b="1" i="0" sz="2800" u="none" cap="none" strike="noStrike">
                <a:solidFill>
                  <a:schemeClr val="dk2"/>
                </a:solidFill>
                <a:latin typeface="Raleway"/>
                <a:ea typeface="Raleway"/>
                <a:cs typeface="Raleway"/>
                <a:sym typeface="Raleway"/>
              </a:defRPr>
            </a:lvl2pPr>
            <a:lvl3pPr lvl="2" marR="0" rtl="0" algn="l">
              <a:lnSpc>
                <a:spcPct val="100000"/>
              </a:lnSpc>
              <a:spcBef>
                <a:spcPts val="0"/>
              </a:spcBef>
              <a:spcAft>
                <a:spcPts val="0"/>
              </a:spcAft>
              <a:buClr>
                <a:schemeClr val="dk2"/>
              </a:buClr>
              <a:buSzPts val="2800"/>
              <a:buFont typeface="Raleway"/>
              <a:buNone/>
              <a:defRPr b="1" i="0" sz="2800" u="none" cap="none" strike="noStrike">
                <a:solidFill>
                  <a:schemeClr val="dk2"/>
                </a:solidFill>
                <a:latin typeface="Raleway"/>
                <a:ea typeface="Raleway"/>
                <a:cs typeface="Raleway"/>
                <a:sym typeface="Raleway"/>
              </a:defRPr>
            </a:lvl3pPr>
            <a:lvl4pPr lvl="3" marR="0" rtl="0" algn="l">
              <a:lnSpc>
                <a:spcPct val="100000"/>
              </a:lnSpc>
              <a:spcBef>
                <a:spcPts val="0"/>
              </a:spcBef>
              <a:spcAft>
                <a:spcPts val="0"/>
              </a:spcAft>
              <a:buClr>
                <a:schemeClr val="dk2"/>
              </a:buClr>
              <a:buSzPts val="2800"/>
              <a:buFont typeface="Raleway"/>
              <a:buNone/>
              <a:defRPr b="1" i="0" sz="2800" u="none" cap="none" strike="noStrike">
                <a:solidFill>
                  <a:schemeClr val="dk2"/>
                </a:solidFill>
                <a:latin typeface="Raleway"/>
                <a:ea typeface="Raleway"/>
                <a:cs typeface="Raleway"/>
                <a:sym typeface="Raleway"/>
              </a:defRPr>
            </a:lvl4pPr>
            <a:lvl5pPr lvl="4" marR="0" rtl="0" algn="l">
              <a:lnSpc>
                <a:spcPct val="100000"/>
              </a:lnSpc>
              <a:spcBef>
                <a:spcPts val="0"/>
              </a:spcBef>
              <a:spcAft>
                <a:spcPts val="0"/>
              </a:spcAft>
              <a:buClr>
                <a:schemeClr val="dk2"/>
              </a:buClr>
              <a:buSzPts val="2800"/>
              <a:buFont typeface="Raleway"/>
              <a:buNone/>
              <a:defRPr b="1" i="0" sz="2800" u="none" cap="none" strike="noStrike">
                <a:solidFill>
                  <a:schemeClr val="dk2"/>
                </a:solidFill>
                <a:latin typeface="Raleway"/>
                <a:ea typeface="Raleway"/>
                <a:cs typeface="Raleway"/>
                <a:sym typeface="Raleway"/>
              </a:defRPr>
            </a:lvl5pPr>
            <a:lvl6pPr lvl="5" marR="0" rtl="0" algn="l">
              <a:lnSpc>
                <a:spcPct val="100000"/>
              </a:lnSpc>
              <a:spcBef>
                <a:spcPts val="0"/>
              </a:spcBef>
              <a:spcAft>
                <a:spcPts val="0"/>
              </a:spcAft>
              <a:buClr>
                <a:schemeClr val="dk2"/>
              </a:buClr>
              <a:buSzPts val="2800"/>
              <a:buFont typeface="Raleway"/>
              <a:buNone/>
              <a:defRPr b="1" i="0" sz="2800" u="none" cap="none" strike="noStrike">
                <a:solidFill>
                  <a:schemeClr val="dk2"/>
                </a:solidFill>
                <a:latin typeface="Raleway"/>
                <a:ea typeface="Raleway"/>
                <a:cs typeface="Raleway"/>
                <a:sym typeface="Raleway"/>
              </a:defRPr>
            </a:lvl6pPr>
            <a:lvl7pPr lvl="6" marR="0" rtl="0" algn="l">
              <a:lnSpc>
                <a:spcPct val="100000"/>
              </a:lnSpc>
              <a:spcBef>
                <a:spcPts val="0"/>
              </a:spcBef>
              <a:spcAft>
                <a:spcPts val="0"/>
              </a:spcAft>
              <a:buClr>
                <a:schemeClr val="dk2"/>
              </a:buClr>
              <a:buSzPts val="2800"/>
              <a:buFont typeface="Raleway"/>
              <a:buNone/>
              <a:defRPr b="1" i="0" sz="2800" u="none" cap="none" strike="noStrike">
                <a:solidFill>
                  <a:schemeClr val="dk2"/>
                </a:solidFill>
                <a:latin typeface="Raleway"/>
                <a:ea typeface="Raleway"/>
                <a:cs typeface="Raleway"/>
                <a:sym typeface="Raleway"/>
              </a:defRPr>
            </a:lvl7pPr>
            <a:lvl8pPr lvl="7" marR="0" rtl="0" algn="l">
              <a:lnSpc>
                <a:spcPct val="100000"/>
              </a:lnSpc>
              <a:spcBef>
                <a:spcPts val="0"/>
              </a:spcBef>
              <a:spcAft>
                <a:spcPts val="0"/>
              </a:spcAft>
              <a:buClr>
                <a:schemeClr val="dk2"/>
              </a:buClr>
              <a:buSzPts val="2800"/>
              <a:buFont typeface="Raleway"/>
              <a:buNone/>
              <a:defRPr b="1" i="0" sz="2800" u="none" cap="none" strike="noStrike">
                <a:solidFill>
                  <a:schemeClr val="dk2"/>
                </a:solidFill>
                <a:latin typeface="Raleway"/>
                <a:ea typeface="Raleway"/>
                <a:cs typeface="Raleway"/>
                <a:sym typeface="Raleway"/>
              </a:defRPr>
            </a:lvl8pPr>
            <a:lvl9pPr lvl="8" marR="0" rtl="0" algn="l">
              <a:lnSpc>
                <a:spcPct val="100000"/>
              </a:lnSpc>
              <a:spcBef>
                <a:spcPts val="0"/>
              </a:spcBef>
              <a:spcAft>
                <a:spcPts val="0"/>
              </a:spcAft>
              <a:buClr>
                <a:schemeClr val="dk2"/>
              </a:buClr>
              <a:buSzPts val="2800"/>
              <a:buFont typeface="Raleway"/>
              <a:buNone/>
              <a:defRPr b="1" i="0" sz="2800" u="none" cap="none" strike="noStrike">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marR="0" rtl="0" algn="l">
              <a:lnSpc>
                <a:spcPct val="115000"/>
              </a:lnSpc>
              <a:spcBef>
                <a:spcPts val="0"/>
              </a:spcBef>
              <a:spcAft>
                <a:spcPts val="0"/>
              </a:spcAft>
              <a:buClr>
                <a:schemeClr val="accent1"/>
              </a:buClr>
              <a:buSzPts val="1300"/>
              <a:buFont typeface="Lato"/>
              <a:buChar char="●"/>
              <a:defRPr b="0" i="0" sz="1300" u="none" cap="none" strike="noStrike">
                <a:solidFill>
                  <a:schemeClr val="accent1"/>
                </a:solidFill>
                <a:latin typeface="Lato"/>
                <a:ea typeface="Lato"/>
                <a:cs typeface="Lato"/>
                <a:sym typeface="Lato"/>
              </a:defRPr>
            </a:lvl1pPr>
            <a:lvl2pPr indent="-298450" lvl="1" marL="914400" marR="0" rtl="0" algn="l">
              <a:lnSpc>
                <a:spcPct val="115000"/>
              </a:lnSpc>
              <a:spcBef>
                <a:spcPts val="0"/>
              </a:spcBef>
              <a:spcAft>
                <a:spcPts val="0"/>
              </a:spcAft>
              <a:buClr>
                <a:schemeClr val="accent1"/>
              </a:buClr>
              <a:buSzPts val="1100"/>
              <a:buFont typeface="Lato"/>
              <a:buChar char="○"/>
              <a:defRPr b="0" i="0" sz="1100" u="none" cap="none" strike="noStrike">
                <a:solidFill>
                  <a:schemeClr val="accent1"/>
                </a:solidFill>
                <a:latin typeface="Lato"/>
                <a:ea typeface="Lato"/>
                <a:cs typeface="Lato"/>
                <a:sym typeface="Lato"/>
              </a:defRPr>
            </a:lvl2pPr>
            <a:lvl3pPr indent="-298450" lvl="2" marL="1371600" marR="0" rtl="0" algn="l">
              <a:lnSpc>
                <a:spcPct val="115000"/>
              </a:lnSpc>
              <a:spcBef>
                <a:spcPts val="0"/>
              </a:spcBef>
              <a:spcAft>
                <a:spcPts val="0"/>
              </a:spcAft>
              <a:buClr>
                <a:schemeClr val="accent1"/>
              </a:buClr>
              <a:buSzPts val="1100"/>
              <a:buFont typeface="Lato"/>
              <a:buChar char="■"/>
              <a:defRPr b="0" i="0" sz="1100" u="none" cap="none" strike="noStrike">
                <a:solidFill>
                  <a:schemeClr val="accent1"/>
                </a:solidFill>
                <a:latin typeface="Lato"/>
                <a:ea typeface="Lato"/>
                <a:cs typeface="Lato"/>
                <a:sym typeface="Lato"/>
              </a:defRPr>
            </a:lvl3pPr>
            <a:lvl4pPr indent="-298450" lvl="3" marL="1828800" marR="0" rtl="0" algn="l">
              <a:lnSpc>
                <a:spcPct val="115000"/>
              </a:lnSpc>
              <a:spcBef>
                <a:spcPts val="0"/>
              </a:spcBef>
              <a:spcAft>
                <a:spcPts val="0"/>
              </a:spcAft>
              <a:buClr>
                <a:schemeClr val="accent1"/>
              </a:buClr>
              <a:buSzPts val="1100"/>
              <a:buFont typeface="Lato"/>
              <a:buChar char="●"/>
              <a:defRPr b="0" i="0" sz="1100" u="none" cap="none" strike="noStrike">
                <a:solidFill>
                  <a:schemeClr val="accent1"/>
                </a:solidFill>
                <a:latin typeface="Lato"/>
                <a:ea typeface="Lato"/>
                <a:cs typeface="Lato"/>
                <a:sym typeface="Lato"/>
              </a:defRPr>
            </a:lvl4pPr>
            <a:lvl5pPr indent="-298450" lvl="4" marL="2286000" marR="0" rtl="0" algn="l">
              <a:lnSpc>
                <a:spcPct val="115000"/>
              </a:lnSpc>
              <a:spcBef>
                <a:spcPts val="0"/>
              </a:spcBef>
              <a:spcAft>
                <a:spcPts val="0"/>
              </a:spcAft>
              <a:buClr>
                <a:schemeClr val="accent1"/>
              </a:buClr>
              <a:buSzPts val="1100"/>
              <a:buFont typeface="Lato"/>
              <a:buChar char="○"/>
              <a:defRPr b="0" i="0" sz="1100" u="none" cap="none" strike="noStrike">
                <a:solidFill>
                  <a:schemeClr val="accent1"/>
                </a:solidFill>
                <a:latin typeface="Lato"/>
                <a:ea typeface="Lato"/>
                <a:cs typeface="Lato"/>
                <a:sym typeface="Lato"/>
              </a:defRPr>
            </a:lvl5pPr>
            <a:lvl6pPr indent="-298450" lvl="5" marL="2743200" marR="0" rtl="0" algn="l">
              <a:lnSpc>
                <a:spcPct val="115000"/>
              </a:lnSpc>
              <a:spcBef>
                <a:spcPts val="0"/>
              </a:spcBef>
              <a:spcAft>
                <a:spcPts val="0"/>
              </a:spcAft>
              <a:buClr>
                <a:schemeClr val="accent1"/>
              </a:buClr>
              <a:buSzPts val="1100"/>
              <a:buFont typeface="Lato"/>
              <a:buChar char="■"/>
              <a:defRPr b="0" i="0" sz="1100" u="none" cap="none" strike="noStrike">
                <a:solidFill>
                  <a:schemeClr val="accent1"/>
                </a:solidFill>
                <a:latin typeface="Lato"/>
                <a:ea typeface="Lato"/>
                <a:cs typeface="Lato"/>
                <a:sym typeface="Lato"/>
              </a:defRPr>
            </a:lvl6pPr>
            <a:lvl7pPr indent="-298450" lvl="6" marL="3200400" marR="0" rtl="0" algn="l">
              <a:lnSpc>
                <a:spcPct val="115000"/>
              </a:lnSpc>
              <a:spcBef>
                <a:spcPts val="0"/>
              </a:spcBef>
              <a:spcAft>
                <a:spcPts val="0"/>
              </a:spcAft>
              <a:buClr>
                <a:schemeClr val="accent1"/>
              </a:buClr>
              <a:buSzPts val="1100"/>
              <a:buFont typeface="Lato"/>
              <a:buChar char="●"/>
              <a:defRPr b="0" i="0" sz="1100" u="none" cap="none" strike="noStrike">
                <a:solidFill>
                  <a:schemeClr val="accent1"/>
                </a:solidFill>
                <a:latin typeface="Lato"/>
                <a:ea typeface="Lato"/>
                <a:cs typeface="Lato"/>
                <a:sym typeface="Lato"/>
              </a:defRPr>
            </a:lvl7pPr>
            <a:lvl8pPr indent="-298450" lvl="7" marL="3657600" marR="0" rtl="0" algn="l">
              <a:lnSpc>
                <a:spcPct val="115000"/>
              </a:lnSpc>
              <a:spcBef>
                <a:spcPts val="0"/>
              </a:spcBef>
              <a:spcAft>
                <a:spcPts val="0"/>
              </a:spcAft>
              <a:buClr>
                <a:schemeClr val="accent1"/>
              </a:buClr>
              <a:buSzPts val="1100"/>
              <a:buFont typeface="Lato"/>
              <a:buChar char="○"/>
              <a:defRPr b="0" i="0" sz="1100" u="none" cap="none" strike="noStrike">
                <a:solidFill>
                  <a:schemeClr val="accent1"/>
                </a:solidFill>
                <a:latin typeface="Lato"/>
                <a:ea typeface="Lato"/>
                <a:cs typeface="Lato"/>
                <a:sym typeface="Lato"/>
              </a:defRPr>
            </a:lvl8pPr>
            <a:lvl9pPr indent="-298450" lvl="8" marL="4114800" marR="0" rtl="0" algn="l">
              <a:lnSpc>
                <a:spcPct val="115000"/>
              </a:lnSpc>
              <a:spcBef>
                <a:spcPts val="0"/>
              </a:spcBef>
              <a:spcAft>
                <a:spcPts val="0"/>
              </a:spcAft>
              <a:buClr>
                <a:schemeClr val="accent1"/>
              </a:buClr>
              <a:buSzPts val="1100"/>
              <a:buFont typeface="Lato"/>
              <a:buChar char="■"/>
              <a:defRPr b="0" i="0" sz="1100" u="none" cap="none" strike="noStrike">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054350"/>
            <a:ext cx="7688100" cy="19329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Clr>
                <a:srgbClr val="000000"/>
              </a:buClr>
              <a:buSzPct val="28909"/>
              <a:buFont typeface="Arial"/>
              <a:buNone/>
            </a:pPr>
            <a:r>
              <a:rPr lang="en" sz="3424" u="sng">
                <a:latin typeface="Times New Roman"/>
                <a:ea typeface="Times New Roman"/>
                <a:cs typeface="Times New Roman"/>
                <a:sym typeface="Times New Roman"/>
              </a:rPr>
              <a:t>GOVERNMENT</a:t>
            </a:r>
            <a:endParaRPr sz="3424" u="sng">
              <a:latin typeface="Times New Roman"/>
              <a:ea typeface="Times New Roman"/>
              <a:cs typeface="Times New Roman"/>
              <a:sym typeface="Times New Roman"/>
            </a:endParaRPr>
          </a:p>
          <a:p>
            <a:pPr indent="0" lvl="0" marL="0" rtl="0" algn="ctr">
              <a:lnSpc>
                <a:spcPct val="100000"/>
              </a:lnSpc>
              <a:spcBef>
                <a:spcPts val="0"/>
              </a:spcBef>
              <a:spcAft>
                <a:spcPts val="0"/>
              </a:spcAft>
              <a:buClr>
                <a:srgbClr val="000000"/>
              </a:buClr>
              <a:buSzPct val="28909"/>
              <a:buFont typeface="Arial"/>
              <a:buNone/>
            </a:pPr>
            <a:r>
              <a:rPr lang="en" sz="3424" u="sng">
                <a:latin typeface="Times New Roman"/>
                <a:ea typeface="Times New Roman"/>
                <a:cs typeface="Times New Roman"/>
                <a:sym typeface="Times New Roman"/>
              </a:rPr>
              <a:t>AS</a:t>
            </a:r>
            <a:endParaRPr sz="3424" u="sng">
              <a:latin typeface="Times New Roman"/>
              <a:ea typeface="Times New Roman"/>
              <a:cs typeface="Times New Roman"/>
              <a:sym typeface="Times New Roman"/>
            </a:endParaRPr>
          </a:p>
          <a:p>
            <a:pPr indent="0" lvl="0" marL="0" rtl="0" algn="ctr">
              <a:lnSpc>
                <a:spcPct val="100000"/>
              </a:lnSpc>
              <a:spcBef>
                <a:spcPts val="0"/>
              </a:spcBef>
              <a:spcAft>
                <a:spcPts val="0"/>
              </a:spcAft>
              <a:buClr>
                <a:srgbClr val="000000"/>
              </a:buClr>
              <a:buSzPct val="28909"/>
              <a:buFont typeface="Arial"/>
              <a:buNone/>
            </a:pPr>
            <a:r>
              <a:rPr lang="en" sz="3424" u="sng">
                <a:latin typeface="Times New Roman"/>
                <a:ea typeface="Times New Roman"/>
                <a:cs typeface="Times New Roman"/>
                <a:sym typeface="Times New Roman"/>
              </a:rPr>
              <a:t> AN IDEAL LITIGANT</a:t>
            </a:r>
            <a:r>
              <a:rPr lang="en" sz="3280">
                <a:latin typeface="Times New Roman"/>
                <a:ea typeface="Times New Roman"/>
                <a:cs typeface="Times New Roman"/>
                <a:sym typeface="Times New Roman"/>
              </a:rPr>
              <a:t> </a:t>
            </a:r>
            <a:endParaRPr sz="3280">
              <a:latin typeface="Times New Roman"/>
              <a:ea typeface="Times New Roman"/>
              <a:cs typeface="Times New Roman"/>
              <a:sym typeface="Times New Roman"/>
            </a:endParaRPr>
          </a:p>
          <a:p>
            <a:pPr indent="0" lvl="0" marL="0" rtl="0" algn="l">
              <a:lnSpc>
                <a:spcPct val="100000"/>
              </a:lnSpc>
              <a:spcBef>
                <a:spcPts val="0"/>
              </a:spcBef>
              <a:spcAft>
                <a:spcPts val="0"/>
              </a:spcAft>
              <a:buClr>
                <a:srgbClr val="000000"/>
              </a:buClr>
              <a:buSzPct val="32375"/>
              <a:buFont typeface="Arial"/>
              <a:buNone/>
            </a:pPr>
            <a:r>
              <a:t/>
            </a:r>
            <a:endParaRPr sz="3057">
              <a:latin typeface="Times New Roman"/>
              <a:ea typeface="Times New Roman"/>
              <a:cs typeface="Times New Roman"/>
              <a:sym typeface="Times New Roman"/>
            </a:endParaRPr>
          </a:p>
          <a:p>
            <a:pPr indent="0" lvl="0" marL="0" rtl="0" algn="ctr">
              <a:lnSpc>
                <a:spcPct val="100000"/>
              </a:lnSpc>
              <a:spcBef>
                <a:spcPts val="0"/>
              </a:spcBef>
              <a:spcAft>
                <a:spcPts val="0"/>
              </a:spcAft>
              <a:buClr>
                <a:srgbClr val="000000"/>
              </a:buClr>
              <a:buSzPct val="32375"/>
              <a:buFont typeface="Arial"/>
              <a:buNone/>
            </a:pPr>
            <a:r>
              <a:rPr lang="en" sz="3057">
                <a:latin typeface="Times New Roman"/>
                <a:ea typeface="Times New Roman"/>
                <a:cs typeface="Times New Roman"/>
                <a:sym typeface="Times New Roman"/>
              </a:rPr>
              <a:t>Is it a Myth or a Reality?</a:t>
            </a:r>
            <a:endParaRPr sz="3057">
              <a:latin typeface="Times New Roman"/>
              <a:ea typeface="Times New Roman"/>
              <a:cs typeface="Times New Roman"/>
              <a:sym typeface="Times New Roman"/>
            </a:endParaRPr>
          </a:p>
          <a:p>
            <a:pPr indent="0" lvl="0" marL="0" rtl="0" algn="l">
              <a:lnSpc>
                <a:spcPct val="100000"/>
              </a:lnSpc>
              <a:spcBef>
                <a:spcPts val="0"/>
              </a:spcBef>
              <a:spcAft>
                <a:spcPts val="0"/>
              </a:spcAft>
              <a:buSzPct val="117341"/>
              <a:buNone/>
            </a:pPr>
            <a:r>
              <a:t/>
            </a:r>
            <a:endParaRPr sz="3977"/>
          </a:p>
        </p:txBody>
      </p:sp>
      <p:sp>
        <p:nvSpPr>
          <p:cNvPr id="87" name="Google Shape;87;p13"/>
          <p:cNvSpPr txBox="1"/>
          <p:nvPr>
            <p:ph idx="1" type="subTitle"/>
          </p:nvPr>
        </p:nvSpPr>
        <p:spPr>
          <a:xfrm>
            <a:off x="644127" y="3856800"/>
            <a:ext cx="7688100" cy="5412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1600"/>
              <a:buNone/>
            </a:pPr>
            <a:r>
              <a:rPr i="1" lang="en" sz="2700">
                <a:solidFill>
                  <a:srgbClr val="333333"/>
                </a:solidFill>
                <a:latin typeface="Times New Roman"/>
                <a:ea typeface="Times New Roman"/>
                <a:cs typeface="Times New Roman"/>
                <a:sym typeface="Times New Roman"/>
              </a:rPr>
              <a:t>An  Indian Perspective</a:t>
            </a:r>
            <a:endParaRPr i="1" sz="2700">
              <a:solidFill>
                <a:srgbClr val="333333"/>
              </a:solidFill>
              <a:latin typeface="Times New Roman"/>
              <a:ea typeface="Times New Roman"/>
              <a:cs typeface="Times New Roman"/>
              <a:sym typeface="Times New Roman"/>
            </a:endParaRPr>
          </a:p>
          <a:p>
            <a:pPr indent="0" lvl="0" marL="0" rtl="0" algn="ctr">
              <a:lnSpc>
                <a:spcPct val="100000"/>
              </a:lnSpc>
              <a:spcBef>
                <a:spcPts val="0"/>
              </a:spcBef>
              <a:spcAft>
                <a:spcPts val="0"/>
              </a:spcAft>
              <a:buSzPts val="1600"/>
              <a:buNone/>
            </a:pPr>
            <a:r>
              <a:t/>
            </a:r>
            <a:endParaRPr i="1" sz="2300">
              <a:solidFill>
                <a:srgbClr val="333333"/>
              </a:solidFill>
              <a:latin typeface="Times New Roman"/>
              <a:ea typeface="Times New Roman"/>
              <a:cs typeface="Times New Roman"/>
              <a:sym typeface="Times New Roman"/>
            </a:endParaRPr>
          </a:p>
          <a:p>
            <a:pPr indent="0" lvl="0" marL="0" rtl="0" algn="r">
              <a:lnSpc>
                <a:spcPct val="100000"/>
              </a:lnSpc>
              <a:spcBef>
                <a:spcPts val="0"/>
              </a:spcBef>
              <a:spcAft>
                <a:spcPts val="0"/>
              </a:spcAft>
              <a:buSzPts val="1600"/>
              <a:buNone/>
            </a:pPr>
            <a:r>
              <a:rPr i="1" lang="en" sz="2300">
                <a:solidFill>
                  <a:srgbClr val="333333"/>
                </a:solidFill>
                <a:latin typeface="Times New Roman"/>
                <a:ea typeface="Times New Roman"/>
                <a:cs typeface="Times New Roman"/>
                <a:sym typeface="Times New Roman"/>
              </a:rPr>
              <a:t>				</a:t>
            </a:r>
            <a:r>
              <a:rPr b="1" lang="en" sz="2300">
                <a:solidFill>
                  <a:srgbClr val="333333"/>
                </a:solidFill>
                <a:latin typeface="Times New Roman"/>
                <a:ea typeface="Times New Roman"/>
                <a:cs typeface="Times New Roman"/>
                <a:sym typeface="Times New Roman"/>
              </a:rPr>
              <a:t>- P P Hegde , Senior Advocate</a:t>
            </a:r>
            <a:endParaRPr b="1" sz="23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2"/>
          <p:cNvSpPr txBox="1"/>
          <p:nvPr>
            <p:ph type="title"/>
          </p:nvPr>
        </p:nvSpPr>
        <p:spPr>
          <a:xfrm>
            <a:off x="658225" y="606275"/>
            <a:ext cx="7688700" cy="5352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
              <a:t>II. Fundamental Right to Legal Justice</a:t>
            </a:r>
            <a:endParaRPr/>
          </a:p>
        </p:txBody>
      </p:sp>
      <p:sp>
        <p:nvSpPr>
          <p:cNvPr id="138" name="Google Shape;138;p22"/>
          <p:cNvSpPr txBox="1"/>
          <p:nvPr>
            <p:ph idx="1" type="body"/>
          </p:nvPr>
        </p:nvSpPr>
        <p:spPr>
          <a:xfrm>
            <a:off x="729450" y="1439050"/>
            <a:ext cx="7688700" cy="2901000"/>
          </a:xfrm>
          <a:prstGeom prst="rect">
            <a:avLst/>
          </a:prstGeom>
          <a:noFill/>
          <a:ln>
            <a:noFill/>
          </a:ln>
        </p:spPr>
        <p:txBody>
          <a:bodyPr anchorCtr="0" anchor="t" bIns="91425" lIns="91425" spcFirstLastPara="1" rIns="91425" wrap="square" tIns="91425">
            <a:normAutofit/>
          </a:bodyPr>
          <a:lstStyle/>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Article 38(1) provides that the State should strive for a social order in which such justice shall inform all the institutions of national life. While interpreting this provision in</a:t>
            </a:r>
            <a:r>
              <a:rPr i="1" lang="en" sz="1400">
                <a:solidFill>
                  <a:srgbClr val="000000"/>
                </a:solidFill>
                <a:latin typeface="Times New Roman"/>
                <a:ea typeface="Times New Roman"/>
                <a:cs typeface="Times New Roman"/>
                <a:sym typeface="Times New Roman"/>
              </a:rPr>
              <a:t> L. Babu Ram</a:t>
            </a:r>
            <a:r>
              <a:rPr lang="en" sz="1400">
                <a:solidFill>
                  <a:srgbClr val="000000"/>
                </a:solidFill>
                <a:latin typeface="Times New Roman"/>
                <a:ea typeface="Times New Roman"/>
                <a:cs typeface="Times New Roman"/>
                <a:sym typeface="Times New Roman"/>
              </a:rPr>
              <a:t> v. </a:t>
            </a:r>
            <a:r>
              <a:rPr i="1" lang="en" sz="1400">
                <a:solidFill>
                  <a:srgbClr val="000000"/>
                </a:solidFill>
                <a:latin typeface="Times New Roman"/>
                <a:ea typeface="Times New Roman"/>
                <a:cs typeface="Times New Roman"/>
                <a:sym typeface="Times New Roman"/>
              </a:rPr>
              <a:t>Raghunathji Maharaj</a:t>
            </a:r>
            <a:r>
              <a:rPr lang="en" sz="1400">
                <a:solidFill>
                  <a:srgbClr val="000000"/>
                </a:solidFill>
                <a:latin typeface="Times New Roman"/>
                <a:ea typeface="Times New Roman"/>
                <a:cs typeface="Times New Roman"/>
                <a:sym typeface="Times New Roman"/>
              </a:rPr>
              <a:t>, AIR 1976 SC 1734, the Supreme Court held that</a:t>
            </a:r>
            <a:r>
              <a:rPr lang="en" sz="1400">
                <a:solidFill>
                  <a:srgbClr val="000000"/>
                </a:solidFill>
                <a:highlight>
                  <a:schemeClr val="lt1"/>
                </a:highlight>
                <a:latin typeface="Times New Roman"/>
                <a:ea typeface="Times New Roman"/>
                <a:cs typeface="Times New Roman"/>
                <a:sym typeface="Times New Roman"/>
              </a:rPr>
              <a:t> “</a:t>
            </a:r>
            <a:r>
              <a:rPr i="1" lang="en" sz="1400">
                <a:solidFill>
                  <a:srgbClr val="000000"/>
                </a:solidFill>
                <a:highlight>
                  <a:schemeClr val="lt1"/>
                </a:highlight>
                <a:latin typeface="Times New Roman"/>
                <a:ea typeface="Times New Roman"/>
                <a:cs typeface="Times New Roman"/>
                <a:sym typeface="Times New Roman"/>
              </a:rPr>
              <a:t>social justice</a:t>
            </a:r>
            <a:r>
              <a:rPr lang="en" sz="1400">
                <a:solidFill>
                  <a:srgbClr val="000000"/>
                </a:solidFill>
                <a:highlight>
                  <a:schemeClr val="lt1"/>
                </a:highlight>
                <a:latin typeface="Times New Roman"/>
                <a:ea typeface="Times New Roman"/>
                <a:cs typeface="Times New Roman"/>
                <a:sym typeface="Times New Roman"/>
              </a:rPr>
              <a:t>” would include “</a:t>
            </a:r>
            <a:r>
              <a:rPr i="1" lang="en" sz="1400">
                <a:solidFill>
                  <a:srgbClr val="000000"/>
                </a:solidFill>
                <a:highlight>
                  <a:schemeClr val="lt1"/>
                </a:highlight>
                <a:latin typeface="Times New Roman"/>
                <a:ea typeface="Times New Roman"/>
                <a:cs typeface="Times New Roman"/>
                <a:sym typeface="Times New Roman"/>
              </a:rPr>
              <a:t>legal justice</a:t>
            </a:r>
            <a:r>
              <a:rPr lang="en" sz="1400">
                <a:solidFill>
                  <a:srgbClr val="000000"/>
                </a:solidFill>
                <a:highlight>
                  <a:schemeClr val="lt1"/>
                </a:highlight>
                <a:latin typeface="Times New Roman"/>
                <a:ea typeface="Times New Roman"/>
                <a:cs typeface="Times New Roman"/>
                <a:sym typeface="Times New Roman"/>
              </a:rPr>
              <a:t>” which means that the system of administration of justice must provide a cheap, expeditious and effective instrument for realisation of justice by all sections of people irrespe</a:t>
            </a:r>
            <a:r>
              <a:rPr lang="en" sz="1400">
                <a:solidFill>
                  <a:srgbClr val="000000"/>
                </a:solidFill>
                <a:latin typeface="Times New Roman"/>
                <a:ea typeface="Times New Roman"/>
                <a:cs typeface="Times New Roman"/>
                <a:sym typeface="Times New Roman"/>
              </a:rPr>
              <a:t>ctive of their social or economic position or their financial resources.”</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 Article 39-A mandates the State to provide legal aid. It further states that “</a:t>
            </a:r>
            <a:r>
              <a:rPr i="1" lang="en" sz="1400">
                <a:solidFill>
                  <a:srgbClr val="000000"/>
                </a:solidFill>
                <a:latin typeface="Times New Roman"/>
                <a:ea typeface="Times New Roman"/>
                <a:cs typeface="Times New Roman"/>
                <a:sym typeface="Times New Roman"/>
              </a:rPr>
              <a:t>the State shall secure that the operation of the legal system promotes justice ... to secure that opportunities for securing justice are not denied to any citizen by reason of economic or other disabilities</a:t>
            </a:r>
            <a:r>
              <a:rPr lang="en" sz="1400">
                <a:solidFill>
                  <a:srgbClr val="000000"/>
                </a:solidFill>
                <a:latin typeface="Times New Roman"/>
                <a:ea typeface="Times New Roman"/>
                <a:cs typeface="Times New Roman"/>
                <a:sym typeface="Times New Roman"/>
              </a:rPr>
              <a:t>.” The constitutional commitment to speedy justice flows from the combined reading of Articles 14, 19 and 21 of the Constitution of India.</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3"/>
          <p:cNvSpPr txBox="1"/>
          <p:nvPr>
            <p:ph idx="1" type="body"/>
          </p:nvPr>
        </p:nvSpPr>
        <p:spPr>
          <a:xfrm>
            <a:off x="729450" y="1310800"/>
            <a:ext cx="7688700" cy="30291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Justice P.N. Bhagwati observed that unlike the American Constitution, speedy trial is not specifically enumerated as a fundamental right; it is implicit in a broad sweep and content of Article 21 of the Indian Constitution as interpreted in </a:t>
            </a:r>
            <a:r>
              <a:rPr i="1" lang="en" sz="1400">
                <a:solidFill>
                  <a:srgbClr val="000000"/>
                </a:solidFill>
                <a:latin typeface="Times New Roman"/>
                <a:ea typeface="Times New Roman"/>
                <a:cs typeface="Times New Roman"/>
                <a:sym typeface="Times New Roman"/>
              </a:rPr>
              <a:t>Maneka Gandhi</a:t>
            </a:r>
            <a:r>
              <a:rPr lang="en" sz="1400">
                <a:solidFill>
                  <a:srgbClr val="000000"/>
                </a:solidFill>
                <a:latin typeface="Times New Roman"/>
                <a:ea typeface="Times New Roman"/>
                <a:cs typeface="Times New Roman"/>
                <a:sym typeface="Times New Roman"/>
              </a:rPr>
              <a:t> v. </a:t>
            </a:r>
            <a:r>
              <a:rPr i="1" lang="en" sz="1400">
                <a:solidFill>
                  <a:srgbClr val="000000"/>
                </a:solidFill>
                <a:latin typeface="Times New Roman"/>
                <a:ea typeface="Times New Roman"/>
                <a:cs typeface="Times New Roman"/>
                <a:sym typeface="Times New Roman"/>
              </a:rPr>
              <a:t>Union of India</a:t>
            </a:r>
            <a:r>
              <a:rPr lang="en" sz="1400">
                <a:solidFill>
                  <a:srgbClr val="000000"/>
                </a:solidFill>
                <a:latin typeface="Times New Roman"/>
                <a:ea typeface="Times New Roman"/>
                <a:cs typeface="Times New Roman"/>
                <a:sym typeface="Times New Roman"/>
              </a:rPr>
              <a:t>, AIR 1978 SC 597, where it was held that such procedure which does not ensure a reasonable quick trial cannot be regarded as a reasonable, just and fair procedure. The Court added that “</a:t>
            </a:r>
            <a:r>
              <a:rPr i="1" lang="en" sz="1400">
                <a:solidFill>
                  <a:srgbClr val="000000"/>
                </a:solidFill>
                <a:latin typeface="Times New Roman"/>
                <a:ea typeface="Times New Roman"/>
                <a:cs typeface="Times New Roman"/>
                <a:sym typeface="Times New Roman"/>
              </a:rPr>
              <a:t>there can, therefore, be no doubt that speedy trial, and by speedy trial we mean a reasonably expeditious trial, is an integral and essential part of fundamental right to life and liberty enshrined in Article 21</a:t>
            </a:r>
            <a:r>
              <a:rPr lang="en" sz="1400">
                <a:solidFill>
                  <a:srgbClr val="000000"/>
                </a:solidFill>
                <a:latin typeface="Times New Roman"/>
                <a:ea typeface="Times New Roman"/>
                <a:cs typeface="Times New Roman"/>
                <a:sym typeface="Times New Roman"/>
              </a:rPr>
              <a:t>”. The learned Judge pointed out the integral connection between Articles 14 and 21 in the following words, Article 14 strikes at arbitrariness in state action and ensures fairness and equality of treatment. The principles of reasonableness, which legally as well as philosophically, is an essential element of equality or non-arbitrariness pervades Article 14 like a brooding omnipresence and the procedure contemplated by Article 21 must answer the test of reasonableness in order to be in conformity with Article 14. It must be “</a:t>
            </a:r>
            <a:r>
              <a:rPr i="1" lang="en" sz="1400">
                <a:solidFill>
                  <a:srgbClr val="000000"/>
                </a:solidFill>
                <a:latin typeface="Times New Roman"/>
                <a:ea typeface="Times New Roman"/>
                <a:cs typeface="Times New Roman"/>
                <a:sym typeface="Times New Roman"/>
              </a:rPr>
              <a:t>right, just and fair and not arbitrary, fanciful or oppressive, otherwise, it would be no procedure at all and the requirement of Article 21 would not be satisfied.</a:t>
            </a:r>
            <a:r>
              <a:rPr lang="en" sz="1400">
                <a:solidFill>
                  <a:srgbClr val="000000"/>
                </a:solidFill>
                <a:latin typeface="Times New Roman"/>
                <a:ea typeface="Times New Roman"/>
                <a:cs typeface="Times New Roman"/>
                <a:sym typeface="Times New Roman"/>
              </a:rPr>
              <a:t>”</a:t>
            </a:r>
            <a:endParaRPr sz="1400">
              <a:solidFill>
                <a:srgbClr val="000000"/>
              </a:solidFill>
              <a:latin typeface="Times New Roman"/>
              <a:ea typeface="Times New Roman"/>
              <a:cs typeface="Times New Roman"/>
              <a:sym typeface="Times New Roman"/>
            </a:endParaRPr>
          </a:p>
          <a:p>
            <a:pPr indent="0" lvl="0" marL="0" rtl="0" algn="l">
              <a:lnSpc>
                <a:spcPct val="115000"/>
              </a:lnSpc>
              <a:spcBef>
                <a:spcPts val="0"/>
              </a:spcBef>
              <a:spcAft>
                <a:spcPts val="1200"/>
              </a:spcAft>
              <a:buSzPts val="13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4"/>
          <p:cNvSpPr txBox="1"/>
          <p:nvPr>
            <p:ph type="title"/>
          </p:nvPr>
        </p:nvSpPr>
        <p:spPr>
          <a:xfrm>
            <a:off x="729450" y="592025"/>
            <a:ext cx="7688700" cy="535200"/>
          </a:xfrm>
          <a:prstGeom prst="rect">
            <a:avLst/>
          </a:prstGeom>
          <a:noFill/>
          <a:ln>
            <a:noFill/>
          </a:ln>
        </p:spPr>
        <p:txBody>
          <a:bodyPr anchorCtr="0" anchor="t" bIns="91425" lIns="91425" spcFirstLastPara="1" rIns="91425" wrap="square" tIns="91425">
            <a:normAutofit fontScale="90000"/>
          </a:bodyPr>
          <a:lstStyle/>
          <a:p>
            <a:pPr indent="457200" lvl="0" marL="457200" rtl="0" algn="l">
              <a:lnSpc>
                <a:spcPct val="115000"/>
              </a:lnSpc>
              <a:spcBef>
                <a:spcPts val="0"/>
              </a:spcBef>
              <a:spcAft>
                <a:spcPts val="0"/>
              </a:spcAft>
              <a:buSzPct val="151171"/>
              <a:buNone/>
            </a:pPr>
            <a:r>
              <a:rPr lang="en" sz="1911">
                <a:solidFill>
                  <a:srgbClr val="000000"/>
                </a:solidFill>
                <a:highlight>
                  <a:schemeClr val="lt1"/>
                </a:highlight>
                <a:latin typeface="Times New Roman"/>
                <a:ea typeface="Times New Roman"/>
                <a:cs typeface="Times New Roman"/>
                <a:sym typeface="Times New Roman"/>
              </a:rPr>
              <a:t>            </a:t>
            </a:r>
            <a:r>
              <a:rPr lang="en" sz="2021">
                <a:solidFill>
                  <a:srgbClr val="000000"/>
                </a:solidFill>
                <a:highlight>
                  <a:schemeClr val="lt1"/>
                </a:highlight>
                <a:latin typeface="Times New Roman"/>
                <a:ea typeface="Times New Roman"/>
                <a:cs typeface="Times New Roman"/>
                <a:sym typeface="Times New Roman"/>
              </a:rPr>
              <a:t> III. Duty of the Government includes : </a:t>
            </a:r>
            <a:endParaRPr sz="2021">
              <a:solidFill>
                <a:srgbClr val="000000"/>
              </a:solidFill>
              <a:highlight>
                <a:schemeClr val="lt1"/>
              </a:highlight>
              <a:latin typeface="Times New Roman"/>
              <a:ea typeface="Times New Roman"/>
              <a:cs typeface="Times New Roman"/>
              <a:sym typeface="Times New Roman"/>
            </a:endParaRPr>
          </a:p>
          <a:p>
            <a:pPr indent="0" lvl="0" marL="0" rtl="0" algn="ctr">
              <a:lnSpc>
                <a:spcPct val="100000"/>
              </a:lnSpc>
              <a:spcBef>
                <a:spcPts val="0"/>
              </a:spcBef>
              <a:spcAft>
                <a:spcPts val="0"/>
              </a:spcAft>
              <a:buSzPct val="160493"/>
              <a:buNone/>
            </a:pPr>
            <a:r>
              <a:t/>
            </a:r>
            <a:endParaRPr sz="1800">
              <a:highlight>
                <a:schemeClr val="lt1"/>
              </a:highlight>
            </a:endParaRPr>
          </a:p>
          <a:p>
            <a:pPr indent="0" lvl="0" marL="0" rtl="0" algn="l">
              <a:lnSpc>
                <a:spcPct val="100000"/>
              </a:lnSpc>
              <a:spcBef>
                <a:spcPts val="0"/>
              </a:spcBef>
              <a:spcAft>
                <a:spcPts val="0"/>
              </a:spcAft>
              <a:buSzPct val="111111"/>
              <a:buNone/>
            </a:pPr>
            <a:r>
              <a:t/>
            </a:r>
            <a:endParaRPr/>
          </a:p>
        </p:txBody>
      </p:sp>
      <p:sp>
        <p:nvSpPr>
          <p:cNvPr id="149" name="Google Shape;149;p24"/>
          <p:cNvSpPr txBox="1"/>
          <p:nvPr>
            <p:ph idx="1" type="body"/>
          </p:nvPr>
        </p:nvSpPr>
        <p:spPr>
          <a:xfrm>
            <a:off x="729450" y="1353550"/>
            <a:ext cx="7688700" cy="2986500"/>
          </a:xfrm>
          <a:prstGeom prst="rect">
            <a:avLst/>
          </a:prstGeom>
          <a:noFill/>
          <a:ln>
            <a:noFill/>
          </a:ln>
        </p:spPr>
        <p:txBody>
          <a:bodyPr anchorCtr="0" anchor="t" bIns="91425" lIns="91425" spcFirstLastPara="1" rIns="91425" wrap="square" tIns="91425">
            <a:normAutofit/>
          </a:bodyPr>
          <a:lstStyle/>
          <a:p>
            <a:pPr indent="-317500" lvl="0" marL="457200" rtl="0" algn="just">
              <a:lnSpc>
                <a:spcPct val="115000"/>
              </a:lnSpc>
              <a:spcBef>
                <a:spcPts val="0"/>
              </a:spcBef>
              <a:spcAft>
                <a:spcPts val="0"/>
              </a:spcAft>
              <a:buClr>
                <a:srgbClr val="000000"/>
              </a:buClr>
              <a:buSzPts val="1400"/>
              <a:buFont typeface="Times New Roman"/>
              <a:buAutoNum type="arabicPeriod"/>
            </a:pPr>
            <a:r>
              <a:rPr lang="en" sz="1400">
                <a:solidFill>
                  <a:srgbClr val="000000"/>
                </a:solidFill>
                <a:latin typeface="Times New Roman"/>
                <a:ea typeface="Times New Roman"/>
                <a:cs typeface="Times New Roman"/>
                <a:sym typeface="Times New Roman"/>
              </a:rPr>
              <a:t>To provide Sufficient number of Courts</a:t>
            </a:r>
            <a:endParaRPr sz="1400">
              <a:solidFill>
                <a:srgbClr val="000000"/>
              </a:solidFill>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AutoNum type="arabicPeriod"/>
            </a:pPr>
            <a:r>
              <a:rPr lang="en" sz="1400">
                <a:solidFill>
                  <a:srgbClr val="000000"/>
                </a:solidFill>
                <a:latin typeface="Times New Roman"/>
                <a:ea typeface="Times New Roman"/>
                <a:cs typeface="Times New Roman"/>
                <a:sym typeface="Times New Roman"/>
              </a:rPr>
              <a:t>To provide Proper infrastructure to Courts</a:t>
            </a:r>
            <a:endParaRPr sz="1400">
              <a:solidFill>
                <a:srgbClr val="000000"/>
              </a:solidFill>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AutoNum type="arabicPeriod"/>
            </a:pPr>
            <a:r>
              <a:rPr lang="en" sz="1400">
                <a:solidFill>
                  <a:srgbClr val="000000"/>
                </a:solidFill>
                <a:latin typeface="Times New Roman"/>
                <a:ea typeface="Times New Roman"/>
                <a:cs typeface="Times New Roman"/>
                <a:sym typeface="Times New Roman"/>
              </a:rPr>
              <a:t>To Fill up the vacancies in the Courts</a:t>
            </a:r>
            <a:endParaRPr sz="1400">
              <a:solidFill>
                <a:srgbClr val="000000"/>
              </a:solidFill>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AutoNum type="arabicPeriod"/>
            </a:pPr>
            <a:r>
              <a:rPr lang="en" sz="1400">
                <a:solidFill>
                  <a:srgbClr val="000000"/>
                </a:solidFill>
                <a:latin typeface="Times New Roman"/>
                <a:ea typeface="Times New Roman"/>
                <a:cs typeface="Times New Roman"/>
                <a:sym typeface="Times New Roman"/>
              </a:rPr>
              <a:t>To provide sufficient number of Public prosecutors and the staff</a:t>
            </a:r>
            <a:endParaRPr sz="1400">
              <a:solidFill>
                <a:srgbClr val="000000"/>
              </a:solidFill>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AutoNum type="arabicPeriod"/>
            </a:pPr>
            <a:r>
              <a:rPr lang="en" sz="1400">
                <a:solidFill>
                  <a:srgbClr val="000000"/>
                </a:solidFill>
                <a:latin typeface="Times New Roman"/>
                <a:ea typeface="Times New Roman"/>
                <a:cs typeface="Times New Roman"/>
                <a:sym typeface="Times New Roman"/>
              </a:rPr>
              <a:t>Before enacting new legislations, to provide for sufficient Courts and establishments to meet requirements under the new enactments</a:t>
            </a:r>
            <a:endParaRPr sz="1400">
              <a:solidFill>
                <a:srgbClr val="000000"/>
              </a:solidFill>
              <a:latin typeface="Times New Roman"/>
              <a:ea typeface="Times New Roman"/>
              <a:cs typeface="Times New Roman"/>
              <a:sym typeface="Times New Roman"/>
            </a:endParaRPr>
          </a:p>
          <a:p>
            <a:pPr indent="0" lvl="0" marL="0" rtl="0" algn="l">
              <a:lnSpc>
                <a:spcPct val="115000"/>
              </a:lnSpc>
              <a:spcBef>
                <a:spcPts val="0"/>
              </a:spcBef>
              <a:spcAft>
                <a:spcPts val="1200"/>
              </a:spcAft>
              <a:buSzPts val="13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5"/>
          <p:cNvSpPr txBox="1"/>
          <p:nvPr>
            <p:ph type="title"/>
          </p:nvPr>
        </p:nvSpPr>
        <p:spPr>
          <a:xfrm>
            <a:off x="629700" y="620500"/>
            <a:ext cx="7688700" cy="5352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990"/>
              <a:buNone/>
            </a:pPr>
            <a:r>
              <a:rPr lang="en" sz="1720">
                <a:solidFill>
                  <a:srgbClr val="000000"/>
                </a:solidFill>
                <a:highlight>
                  <a:schemeClr val="lt1"/>
                </a:highlight>
                <a:latin typeface="Times New Roman"/>
                <a:ea typeface="Times New Roman"/>
                <a:cs typeface="Times New Roman"/>
                <a:sym typeface="Times New Roman"/>
              </a:rPr>
              <a:t>IV. Stop Adjournments</a:t>
            </a:r>
            <a:endParaRPr sz="1720">
              <a:solidFill>
                <a:srgbClr val="000000"/>
              </a:solidFill>
              <a:highlight>
                <a:schemeClr val="lt1"/>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990"/>
              <a:buNone/>
            </a:pPr>
            <a:r>
              <a:t/>
            </a:r>
            <a:endParaRPr sz="2340"/>
          </a:p>
        </p:txBody>
      </p:sp>
      <p:sp>
        <p:nvSpPr>
          <p:cNvPr id="155" name="Google Shape;155;p25"/>
          <p:cNvSpPr txBox="1"/>
          <p:nvPr>
            <p:ph idx="1" type="body"/>
          </p:nvPr>
        </p:nvSpPr>
        <p:spPr>
          <a:xfrm>
            <a:off x="729450" y="1410550"/>
            <a:ext cx="7688700" cy="2929500"/>
          </a:xfrm>
          <a:prstGeom prst="rect">
            <a:avLst/>
          </a:prstGeom>
          <a:noFill/>
          <a:ln>
            <a:noFill/>
          </a:ln>
        </p:spPr>
        <p:txBody>
          <a:bodyPr anchorCtr="0" anchor="t" bIns="91425" lIns="91425" spcFirstLastPara="1" rIns="91425" wrap="square" tIns="91425">
            <a:normAutofit lnSpcReduction="10000"/>
          </a:bodyPr>
          <a:lstStyle/>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a:t>
            </a:r>
            <a:r>
              <a:rPr i="1" lang="en" sz="1400">
                <a:solidFill>
                  <a:srgbClr val="000000"/>
                </a:solidFill>
                <a:latin typeface="Times New Roman"/>
                <a:ea typeface="Times New Roman"/>
                <a:cs typeface="Times New Roman"/>
                <a:sym typeface="Times New Roman"/>
              </a:rPr>
              <a:t>(A) Accepting that frequent adjournments are resorted to by Government lawyers, unnecessary and frequent adjournments will be frowned upon and infractions dealt with seriously.</a:t>
            </a:r>
            <a:endParaRPr i="1"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i="1" lang="en" sz="1400">
                <a:solidFill>
                  <a:srgbClr val="000000"/>
                </a:solidFill>
                <a:latin typeface="Times New Roman"/>
                <a:ea typeface="Times New Roman"/>
                <a:cs typeface="Times New Roman"/>
                <a:sym typeface="Times New Roman"/>
              </a:rPr>
              <a:t>(B) In fresh litigations where the Government is a Defendant or a Respondent in the first instance, a reasonable adjournment may be applied for, for obtaining instructions. However, it must be ensured that such instructions are made available and communicated before the next date of hearing. If instructions are not forthcoming, the matter must be reported to the Nodal Officer and if necessary to the Head of the Department.</a:t>
            </a:r>
            <a:endParaRPr i="1"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i="1" lang="en" sz="1400">
                <a:solidFill>
                  <a:srgbClr val="000000"/>
                </a:solidFill>
                <a:latin typeface="Times New Roman"/>
                <a:ea typeface="Times New Roman"/>
                <a:cs typeface="Times New Roman"/>
                <a:sym typeface="Times New Roman"/>
              </a:rPr>
              <a:t>(C) In Appellate Courts, if the paper books are complete, then adjournments must not be sought in routine course. The matter must be dealt with at the first hearing itself. In such cases, adjournments should be applied for only if a specific query from the court is required to be answered and for this, instructions have to be obtained.</a:t>
            </a:r>
            <a:endParaRPr i="1" sz="1400">
              <a:solidFill>
                <a:srgbClr val="000000"/>
              </a:solidFill>
              <a:latin typeface="Times New Roman"/>
              <a:ea typeface="Times New Roman"/>
              <a:cs typeface="Times New Roman"/>
              <a:sym typeface="Times New Roman"/>
            </a:endParaRPr>
          </a:p>
          <a:p>
            <a:pPr indent="0" lvl="0" marL="0" rtl="0" algn="l">
              <a:lnSpc>
                <a:spcPct val="115000"/>
              </a:lnSpc>
              <a:spcBef>
                <a:spcPts val="0"/>
              </a:spcBef>
              <a:spcAft>
                <a:spcPts val="1200"/>
              </a:spcAft>
              <a:buSzPts val="130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6"/>
          <p:cNvSpPr txBox="1"/>
          <p:nvPr>
            <p:ph type="title"/>
          </p:nvPr>
        </p:nvSpPr>
        <p:spPr>
          <a:xfrm>
            <a:off x="658225" y="577775"/>
            <a:ext cx="7688700" cy="5352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15000"/>
              </a:lnSpc>
              <a:spcBef>
                <a:spcPts val="0"/>
              </a:spcBef>
              <a:spcAft>
                <a:spcPts val="0"/>
              </a:spcAft>
              <a:buSzPct val="151171"/>
              <a:buNone/>
            </a:pPr>
            <a:r>
              <a:rPr lang="en" sz="1911">
                <a:solidFill>
                  <a:srgbClr val="000000"/>
                </a:solidFill>
                <a:highlight>
                  <a:schemeClr val="lt1"/>
                </a:highlight>
                <a:latin typeface="Times New Roman"/>
                <a:ea typeface="Times New Roman"/>
                <a:cs typeface="Times New Roman"/>
                <a:sym typeface="Times New Roman"/>
              </a:rPr>
              <a:t>V. Service of Notices on Government Bodies - Guidelines </a:t>
            </a:r>
            <a:endParaRPr sz="2711"/>
          </a:p>
        </p:txBody>
      </p:sp>
      <p:sp>
        <p:nvSpPr>
          <p:cNvPr id="161" name="Google Shape;161;p26"/>
          <p:cNvSpPr txBox="1"/>
          <p:nvPr>
            <p:ph idx="1" type="body"/>
          </p:nvPr>
        </p:nvSpPr>
        <p:spPr>
          <a:xfrm>
            <a:off x="658225" y="1112975"/>
            <a:ext cx="7688700" cy="39306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The Supreme Court in </a:t>
            </a:r>
            <a:r>
              <a:rPr i="1" lang="en" sz="1400">
                <a:solidFill>
                  <a:srgbClr val="000000"/>
                </a:solidFill>
                <a:latin typeface="Times New Roman"/>
                <a:ea typeface="Times New Roman"/>
                <a:cs typeface="Times New Roman"/>
                <a:sym typeface="Times New Roman"/>
              </a:rPr>
              <a:t>Central Electricity Regulatory Commission </a:t>
            </a:r>
            <a:r>
              <a:rPr lang="en" sz="1400">
                <a:solidFill>
                  <a:srgbClr val="000000"/>
                </a:solidFill>
                <a:latin typeface="Times New Roman"/>
                <a:ea typeface="Times New Roman"/>
                <a:cs typeface="Times New Roman"/>
                <a:sym typeface="Times New Roman"/>
              </a:rPr>
              <a:t>v. </a:t>
            </a:r>
            <a:r>
              <a:rPr i="1" lang="en" sz="1400">
                <a:solidFill>
                  <a:srgbClr val="000000"/>
                </a:solidFill>
                <a:latin typeface="Times New Roman"/>
                <a:ea typeface="Times New Roman"/>
                <a:cs typeface="Times New Roman"/>
                <a:sym typeface="Times New Roman"/>
              </a:rPr>
              <a:t>National Hydroelectric Power Corpn. Ltd.</a:t>
            </a:r>
            <a:r>
              <a:rPr lang="en" sz="1400">
                <a:solidFill>
                  <a:srgbClr val="000000"/>
                </a:solidFill>
                <a:latin typeface="Times New Roman"/>
                <a:ea typeface="Times New Roman"/>
                <a:cs typeface="Times New Roman"/>
                <a:sym typeface="Times New Roman"/>
              </a:rPr>
              <a:t>, (2010) 10 SCC 280 at page 281, has held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a:t>
            </a:r>
            <a:r>
              <a:rPr i="1" lang="en" sz="1400">
                <a:solidFill>
                  <a:srgbClr val="000000"/>
                </a:solidFill>
                <a:latin typeface="Times New Roman"/>
                <a:ea typeface="Times New Roman"/>
                <a:cs typeface="Times New Roman"/>
                <a:sym typeface="Times New Roman"/>
              </a:rPr>
              <a:t>(i) In addition to normal mode of service, service of notice(s) may be effected by e-mail for which the Advocate(s)-on-Record will, at the time of filing of petition/appeal, furnish to the filing counter a soft copy of the entire petition/appeal in PDF format;</a:t>
            </a:r>
            <a:endParaRPr i="1"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i="1" lang="en" sz="1400">
                <a:solidFill>
                  <a:srgbClr val="000000"/>
                </a:solidFill>
                <a:latin typeface="Times New Roman"/>
                <a:ea typeface="Times New Roman"/>
                <a:cs typeface="Times New Roman"/>
                <a:sym typeface="Times New Roman"/>
              </a:rPr>
              <a:t>(ii) The Advocate(s)-on-Record shall also simultaneously submit e-mail addresses of the respondent(s) companies/corporation(s) to the filing counter of the Registry. This will be in addition to the hard copy of the petition/appeal;</a:t>
            </a:r>
            <a:endParaRPr i="1"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i="1" lang="en" sz="1400">
                <a:solidFill>
                  <a:srgbClr val="000000"/>
                </a:solidFill>
                <a:latin typeface="Times New Roman"/>
                <a:ea typeface="Times New Roman"/>
                <a:cs typeface="Times New Roman"/>
                <a:sym typeface="Times New Roman"/>
              </a:rPr>
              <a:t>(iii) If the court issues notice, then, in that event alone, the Registry will send such an additional notice at the e-mail addresses of the respondent(s) companies/corporation(s) via e-mail;</a:t>
            </a:r>
            <a:endParaRPr i="1"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i="1" lang="en" sz="1400">
                <a:solidFill>
                  <a:srgbClr val="000000"/>
                </a:solidFill>
                <a:latin typeface="Times New Roman"/>
                <a:ea typeface="Times New Roman"/>
                <a:cs typeface="Times New Roman"/>
                <a:sym typeface="Times New Roman"/>
              </a:rPr>
              <a:t>iv) The Registry will also send notice at the e-mail address of the advocate(s) for respondent(s) companies/corporation(s), who have filed caveat. The Advocate(s)-on-Record filing caveat shall provide his/her e-mail address for effecting service; and</a:t>
            </a:r>
            <a:endParaRPr i="1"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i="1" lang="en" sz="1400">
                <a:solidFill>
                  <a:srgbClr val="000000"/>
                </a:solidFill>
                <a:latin typeface="Times New Roman"/>
                <a:ea typeface="Times New Roman"/>
                <a:cs typeface="Times New Roman"/>
                <a:sym typeface="Times New Roman"/>
              </a:rPr>
              <a:t>(v) Within two weeks from today, the Cabinet Secretariat shall also provide centralized email addresses of various Ministries/Departments/Regulatory Authorities along with the names of the Nodal Officers, if already appointed, for the purposes of service.</a:t>
            </a:r>
            <a:endParaRPr i="1"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i="1"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sz="1400">
              <a:latin typeface="Times New Roman"/>
              <a:ea typeface="Times New Roman"/>
              <a:cs typeface="Times New Roman"/>
              <a:sym typeface="Times New Roman"/>
            </a:endParaRPr>
          </a:p>
          <a:p>
            <a:pPr indent="0" lvl="0" marL="0" rtl="0" algn="just">
              <a:lnSpc>
                <a:spcPct val="115000"/>
              </a:lnSpc>
              <a:spcBef>
                <a:spcPts val="1200"/>
              </a:spcBef>
              <a:spcAft>
                <a:spcPts val="0"/>
              </a:spcAft>
              <a:buSzPts val="1300"/>
              <a:buNone/>
            </a:pPr>
            <a:r>
              <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7"/>
          <p:cNvSpPr txBox="1"/>
          <p:nvPr>
            <p:ph type="title"/>
          </p:nvPr>
        </p:nvSpPr>
        <p:spPr>
          <a:xfrm>
            <a:off x="615450" y="649000"/>
            <a:ext cx="7688700" cy="5352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15000"/>
              </a:lnSpc>
              <a:spcBef>
                <a:spcPts val="0"/>
              </a:spcBef>
              <a:spcAft>
                <a:spcPts val="0"/>
              </a:spcAft>
              <a:buSzPct val="151171"/>
              <a:buNone/>
            </a:pPr>
            <a:r>
              <a:rPr lang="en" sz="1911">
                <a:solidFill>
                  <a:srgbClr val="000000"/>
                </a:solidFill>
                <a:highlight>
                  <a:schemeClr val="lt1"/>
                </a:highlight>
                <a:latin typeface="Times New Roman"/>
                <a:ea typeface="Times New Roman"/>
                <a:cs typeface="Times New Roman"/>
                <a:sym typeface="Times New Roman"/>
              </a:rPr>
              <a:t>VI. Duty to Follow National Litigation policy 2021</a:t>
            </a:r>
            <a:endParaRPr sz="1911">
              <a:solidFill>
                <a:srgbClr val="000000"/>
              </a:solidFill>
              <a:highlight>
                <a:schemeClr val="lt1"/>
              </a:highlight>
              <a:latin typeface="Times New Roman"/>
              <a:ea typeface="Times New Roman"/>
              <a:cs typeface="Times New Roman"/>
              <a:sym typeface="Times New Roman"/>
            </a:endParaRPr>
          </a:p>
          <a:p>
            <a:pPr indent="0" lvl="0" marL="0" rtl="0" algn="l">
              <a:lnSpc>
                <a:spcPct val="100000"/>
              </a:lnSpc>
              <a:spcBef>
                <a:spcPts val="0"/>
              </a:spcBef>
              <a:spcAft>
                <a:spcPts val="0"/>
              </a:spcAft>
              <a:buSzPct val="111111"/>
              <a:buNone/>
            </a:pPr>
            <a:r>
              <a:t/>
            </a:r>
            <a:endParaRPr/>
          </a:p>
        </p:txBody>
      </p:sp>
      <p:sp>
        <p:nvSpPr>
          <p:cNvPr id="167" name="Google Shape;167;p27"/>
          <p:cNvSpPr txBox="1"/>
          <p:nvPr>
            <p:ph idx="1" type="body"/>
          </p:nvPr>
        </p:nvSpPr>
        <p:spPr>
          <a:xfrm>
            <a:off x="729450" y="1453300"/>
            <a:ext cx="7688700" cy="33768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In </a:t>
            </a:r>
            <a:r>
              <a:rPr i="1" lang="en" sz="1400">
                <a:solidFill>
                  <a:srgbClr val="000000"/>
                </a:solidFill>
                <a:latin typeface="Times New Roman"/>
                <a:ea typeface="Times New Roman"/>
                <a:cs typeface="Times New Roman"/>
                <a:sym typeface="Times New Roman"/>
              </a:rPr>
              <a:t>CIT</a:t>
            </a:r>
            <a:r>
              <a:rPr lang="en" sz="1400">
                <a:solidFill>
                  <a:srgbClr val="000000"/>
                </a:solidFill>
                <a:latin typeface="Times New Roman"/>
                <a:ea typeface="Times New Roman"/>
                <a:cs typeface="Times New Roman"/>
                <a:sym typeface="Times New Roman"/>
              </a:rPr>
              <a:t> v. </a:t>
            </a:r>
            <a:r>
              <a:rPr i="1" lang="en" sz="1400">
                <a:solidFill>
                  <a:srgbClr val="000000"/>
                </a:solidFill>
                <a:latin typeface="Times New Roman"/>
                <a:ea typeface="Times New Roman"/>
                <a:cs typeface="Times New Roman"/>
                <a:sym typeface="Times New Roman"/>
              </a:rPr>
              <a:t>S.R.M.B. Dairy Farming (P) Ltd.</a:t>
            </a:r>
            <a:r>
              <a:rPr lang="en" sz="1400">
                <a:solidFill>
                  <a:srgbClr val="000000"/>
                </a:solidFill>
                <a:latin typeface="Times New Roman"/>
                <a:ea typeface="Times New Roman"/>
                <a:cs typeface="Times New Roman"/>
                <a:sym typeface="Times New Roman"/>
              </a:rPr>
              <a:t>, (2018) 13 SCC 239 at page 241, Supreme Court of India has laid down:</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i="1" lang="en" sz="1400">
                <a:solidFill>
                  <a:srgbClr val="000000"/>
                </a:solidFill>
                <a:latin typeface="Times New Roman"/>
                <a:ea typeface="Times New Roman"/>
                <a:cs typeface="Times New Roman"/>
                <a:sym typeface="Times New Roman"/>
              </a:rPr>
              <a:t> “Mindful of the phenomenon of the docket explosion and the rising litigation in the country, the Union of India in order to ensure the conduct of responsible litigation framed what is today known as the National Litigation Policy, to bring down the pendency of cases and get meaningful issues decided from the judicial forums rather than multiple tiers of scrutiny just for the sake of it. The Government, being a litigant in well over 50 per cent of the cases, has to take a lead in not being a compulsive litigant. It is towards the aforesaid avowed object that the Income Tax Department, from time to time, has come out with administrative circulars/notifications for the Department not to litigate where the revenue impact is low.”</a:t>
            </a:r>
            <a:endParaRPr i="1" sz="1400">
              <a:solidFill>
                <a:srgbClr val="000000"/>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1300"/>
              <a:buNone/>
            </a:pPr>
            <a:r>
              <a:t/>
            </a:r>
            <a:endParaRPr sz="1400">
              <a:latin typeface="Times New Roman"/>
              <a:ea typeface="Times New Roman"/>
              <a:cs typeface="Times New Roman"/>
              <a:sym typeface="Times New Roman"/>
            </a:endParaRPr>
          </a:p>
          <a:p>
            <a:pPr indent="0" lvl="0" marL="0" rtl="0" algn="l">
              <a:lnSpc>
                <a:spcPct val="115000"/>
              </a:lnSpc>
              <a:spcBef>
                <a:spcPts val="1200"/>
              </a:spcBef>
              <a:spcAft>
                <a:spcPts val="1200"/>
              </a:spcAft>
              <a:buSzPts val="13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8"/>
          <p:cNvSpPr txBox="1"/>
          <p:nvPr>
            <p:ph type="title"/>
          </p:nvPr>
        </p:nvSpPr>
        <p:spPr>
          <a:xfrm>
            <a:off x="615450" y="549275"/>
            <a:ext cx="7688700" cy="5352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990"/>
              <a:buNone/>
            </a:pPr>
            <a:r>
              <a:rPr lang="en" sz="1729">
                <a:solidFill>
                  <a:srgbClr val="000000"/>
                </a:solidFill>
                <a:highlight>
                  <a:schemeClr val="lt1"/>
                </a:highlight>
                <a:latin typeface="Verdana"/>
                <a:ea typeface="Verdana"/>
                <a:cs typeface="Verdana"/>
                <a:sym typeface="Verdana"/>
              </a:rPr>
              <a:t>VII. ACTION TAKEN PURSUANT TO NATIONAL POLICY</a:t>
            </a:r>
            <a:endParaRPr sz="1729">
              <a:highlight>
                <a:schemeClr val="lt1"/>
              </a:highlight>
            </a:endParaRPr>
          </a:p>
          <a:p>
            <a:pPr indent="0" lvl="0" marL="0" rtl="0" algn="l">
              <a:lnSpc>
                <a:spcPct val="100000"/>
              </a:lnSpc>
              <a:spcBef>
                <a:spcPts val="0"/>
              </a:spcBef>
              <a:spcAft>
                <a:spcPts val="0"/>
              </a:spcAft>
              <a:buSzPts val="990"/>
              <a:buNone/>
            </a:pPr>
            <a:r>
              <a:t/>
            </a:r>
            <a:endParaRPr sz="2340"/>
          </a:p>
        </p:txBody>
      </p:sp>
      <p:sp>
        <p:nvSpPr>
          <p:cNvPr id="173" name="Google Shape;173;p28"/>
          <p:cNvSpPr txBox="1"/>
          <p:nvPr>
            <p:ph idx="1" type="body"/>
          </p:nvPr>
        </p:nvSpPr>
        <p:spPr>
          <a:xfrm>
            <a:off x="729450" y="1296550"/>
            <a:ext cx="7688700" cy="3732900"/>
          </a:xfrm>
          <a:prstGeom prst="rect">
            <a:avLst/>
          </a:prstGeom>
          <a:noFill/>
          <a:ln>
            <a:noFill/>
          </a:ln>
        </p:spPr>
        <p:txBody>
          <a:bodyPr anchorCtr="0" anchor="t" bIns="91425" lIns="91425" spcFirstLastPara="1" rIns="91425" wrap="square" tIns="91425">
            <a:normAutofit/>
          </a:bodyPr>
          <a:lstStyle/>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In line with the above National Policy, various States have also formulated their own litigation policies:</a:t>
            </a:r>
            <a:endParaRPr sz="1400">
              <a:solidFill>
                <a:srgbClr val="000000"/>
              </a:solidFill>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The State of Karnataka has introduced </a:t>
            </a:r>
            <a:r>
              <a:rPr b="1" lang="en" sz="1400">
                <a:solidFill>
                  <a:srgbClr val="000000"/>
                </a:solidFill>
                <a:latin typeface="Times New Roman"/>
                <a:ea typeface="Times New Roman"/>
                <a:cs typeface="Times New Roman"/>
                <a:sym typeface="Times New Roman"/>
              </a:rPr>
              <a:t>Karnataka State Dispute Resolution Policy, 2021</a:t>
            </a:r>
            <a:endParaRPr b="1" sz="1400">
              <a:solidFill>
                <a:srgbClr val="000000"/>
              </a:solidFill>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The Central Board of Direct Taxes (</a:t>
            </a:r>
            <a:r>
              <a:rPr b="1" lang="en" sz="1400">
                <a:solidFill>
                  <a:srgbClr val="000000"/>
                </a:solidFill>
                <a:latin typeface="Times New Roman"/>
                <a:ea typeface="Times New Roman"/>
                <a:cs typeface="Times New Roman"/>
                <a:sym typeface="Times New Roman"/>
              </a:rPr>
              <a:t>CBDT</a:t>
            </a:r>
            <a:r>
              <a:rPr lang="en" sz="1400">
                <a:solidFill>
                  <a:srgbClr val="000000"/>
                </a:solidFill>
                <a:latin typeface="Times New Roman"/>
                <a:ea typeface="Times New Roman"/>
                <a:cs typeface="Times New Roman"/>
                <a:sym typeface="Times New Roman"/>
              </a:rPr>
              <a:t>) and the Central Board of Indirect Taxes and Customs (</a:t>
            </a:r>
            <a:r>
              <a:rPr b="1" lang="en" sz="1400">
                <a:solidFill>
                  <a:srgbClr val="000000"/>
                </a:solidFill>
                <a:latin typeface="Times New Roman"/>
                <a:ea typeface="Times New Roman"/>
                <a:cs typeface="Times New Roman"/>
                <a:sym typeface="Times New Roman"/>
              </a:rPr>
              <a:t>CBIC</a:t>
            </a:r>
            <a:r>
              <a:rPr lang="en" sz="1400">
                <a:solidFill>
                  <a:srgbClr val="000000"/>
                </a:solidFill>
                <a:latin typeface="Times New Roman"/>
                <a:ea typeface="Times New Roman"/>
                <a:cs typeface="Times New Roman"/>
                <a:sym typeface="Times New Roman"/>
              </a:rPr>
              <a:t>) under the Department of Revenue, have issued a slew of instructions and brought in several measures, for reducing litigations and the resultant burden on Courts</a:t>
            </a:r>
            <a:endParaRPr sz="1400">
              <a:solidFill>
                <a:srgbClr val="000000"/>
              </a:solidFill>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Char char="-"/>
            </a:pPr>
            <a:r>
              <a:rPr b="1" lang="en" sz="1400">
                <a:solidFill>
                  <a:srgbClr val="000000"/>
                </a:solidFill>
                <a:highlight>
                  <a:schemeClr val="lt1"/>
                </a:highlight>
                <a:latin typeface="Times New Roman"/>
                <a:ea typeface="Times New Roman"/>
                <a:cs typeface="Times New Roman"/>
                <a:sym typeface="Times New Roman"/>
              </a:rPr>
              <a:t>Legal Information Management &amp; Briefing System (LIMBS)</a:t>
            </a:r>
            <a:r>
              <a:rPr lang="en" sz="1400">
                <a:solidFill>
                  <a:srgbClr val="000000"/>
                </a:solidFill>
                <a:highlight>
                  <a:schemeClr val="lt1"/>
                </a:highlight>
                <a:latin typeface="Times New Roman"/>
                <a:ea typeface="Times New Roman"/>
                <a:cs typeface="Times New Roman"/>
                <a:sym typeface="Times New Roman"/>
              </a:rPr>
              <a:t> - A web-platform has been been launched for the purpose of monitoring of litigation of Union of India</a:t>
            </a:r>
            <a:endParaRPr sz="1400">
              <a:solidFill>
                <a:srgbClr val="000000"/>
              </a:solidFill>
              <a:highlight>
                <a:schemeClr val="lt1"/>
              </a:highlight>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Char char="-"/>
            </a:pPr>
            <a:r>
              <a:rPr lang="en" sz="1400">
                <a:solidFill>
                  <a:srgbClr val="000000"/>
                </a:solidFill>
                <a:highlight>
                  <a:schemeClr val="lt1"/>
                </a:highlight>
                <a:latin typeface="Times New Roman"/>
                <a:ea typeface="Times New Roman"/>
                <a:cs typeface="Times New Roman"/>
                <a:sym typeface="Times New Roman"/>
              </a:rPr>
              <a:t>Administrative Mechanism for Resolution of Disputes (</a:t>
            </a:r>
            <a:r>
              <a:rPr b="1" lang="en" sz="1400">
                <a:solidFill>
                  <a:srgbClr val="000000"/>
                </a:solidFill>
                <a:highlight>
                  <a:schemeClr val="lt1"/>
                </a:highlight>
                <a:latin typeface="Times New Roman"/>
                <a:ea typeface="Times New Roman"/>
                <a:cs typeface="Times New Roman"/>
                <a:sym typeface="Times New Roman"/>
              </a:rPr>
              <a:t>AMRD</a:t>
            </a:r>
            <a:r>
              <a:rPr lang="en" sz="1400">
                <a:solidFill>
                  <a:srgbClr val="000000"/>
                </a:solidFill>
                <a:highlight>
                  <a:schemeClr val="lt1"/>
                </a:highlight>
                <a:latin typeface="Times New Roman"/>
                <a:ea typeface="Times New Roman"/>
                <a:cs typeface="Times New Roman"/>
                <a:sym typeface="Times New Roman"/>
              </a:rPr>
              <a:t>) - Alternative mechanism for the resolution of Inter-Ministerial/Departmental disputes which also provides for an institutionalized mechanism for resolution of such disputes.</a:t>
            </a:r>
            <a:endParaRPr sz="1400">
              <a:solidFill>
                <a:srgbClr val="000000"/>
              </a:solidFill>
              <a:highlight>
                <a:schemeClr val="lt1"/>
              </a:highlight>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Char char="-"/>
            </a:pPr>
            <a:r>
              <a:rPr b="1" lang="en" sz="1400">
                <a:solidFill>
                  <a:srgbClr val="000000"/>
                </a:solidFill>
                <a:highlight>
                  <a:schemeClr val="lt1"/>
                </a:highlight>
                <a:latin typeface="Times New Roman"/>
                <a:ea typeface="Times New Roman"/>
                <a:cs typeface="Times New Roman"/>
                <a:sym typeface="Times New Roman"/>
              </a:rPr>
              <a:t>PIMS </a:t>
            </a:r>
            <a:r>
              <a:rPr lang="en" sz="1400">
                <a:solidFill>
                  <a:srgbClr val="000000"/>
                </a:solidFill>
                <a:highlight>
                  <a:schemeClr val="lt1"/>
                </a:highlight>
                <a:latin typeface="Times New Roman"/>
                <a:ea typeface="Times New Roman"/>
                <a:cs typeface="Times New Roman"/>
                <a:sym typeface="Times New Roman"/>
              </a:rPr>
              <a:t>- The Commercial Courts Act, 2015 was amended in 2018 to inter-alia provide for Pre-Institution Mediation and Settlement (</a:t>
            </a:r>
            <a:r>
              <a:rPr b="1" lang="en" sz="1400">
                <a:solidFill>
                  <a:srgbClr val="000000"/>
                </a:solidFill>
                <a:highlight>
                  <a:schemeClr val="lt1"/>
                </a:highlight>
                <a:latin typeface="Times New Roman"/>
                <a:ea typeface="Times New Roman"/>
                <a:cs typeface="Times New Roman"/>
                <a:sym typeface="Times New Roman"/>
              </a:rPr>
              <a:t>PIMS</a:t>
            </a:r>
            <a:r>
              <a:rPr lang="en" sz="1400">
                <a:solidFill>
                  <a:srgbClr val="000000"/>
                </a:solidFill>
                <a:highlight>
                  <a:schemeClr val="lt1"/>
                </a:highlight>
                <a:latin typeface="Times New Roman"/>
                <a:ea typeface="Times New Roman"/>
                <a:cs typeface="Times New Roman"/>
                <a:sym typeface="Times New Roman"/>
              </a:rPr>
              <a:t>) mechanism.</a:t>
            </a:r>
            <a:endParaRPr sz="1400">
              <a:solidFill>
                <a:srgbClr val="000000"/>
              </a:solidFill>
              <a:highlight>
                <a:schemeClr val="lt1"/>
              </a:highlight>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sz="1400">
              <a:solidFill>
                <a:srgbClr val="000000"/>
              </a:solidFill>
              <a:highlight>
                <a:schemeClr val="lt1"/>
              </a:highlight>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9"/>
          <p:cNvSpPr txBox="1"/>
          <p:nvPr>
            <p:ph type="title"/>
          </p:nvPr>
        </p:nvSpPr>
        <p:spPr>
          <a:xfrm>
            <a:off x="572725" y="549275"/>
            <a:ext cx="7688700" cy="5352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990"/>
              <a:buNone/>
            </a:pPr>
            <a:r>
              <a:rPr lang="en" sz="1720">
                <a:solidFill>
                  <a:srgbClr val="000000"/>
                </a:solidFill>
                <a:latin typeface="Times New Roman"/>
                <a:ea typeface="Times New Roman"/>
                <a:cs typeface="Times New Roman"/>
                <a:sym typeface="Times New Roman"/>
              </a:rPr>
              <a:t>VII (A) - Free Legal Aid  </a:t>
            </a:r>
            <a:endParaRPr sz="1720">
              <a:solidFill>
                <a:srgbClr val="000000"/>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990"/>
              <a:buNone/>
            </a:pPr>
            <a:r>
              <a:t/>
            </a:r>
            <a:endParaRPr sz="172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SzPts val="990"/>
              <a:buNone/>
            </a:pPr>
            <a:r>
              <a:t/>
            </a:r>
            <a:endParaRPr sz="2340"/>
          </a:p>
        </p:txBody>
      </p:sp>
      <p:sp>
        <p:nvSpPr>
          <p:cNvPr id="179" name="Google Shape;179;p29"/>
          <p:cNvSpPr txBox="1"/>
          <p:nvPr>
            <p:ph idx="1" type="body"/>
          </p:nvPr>
        </p:nvSpPr>
        <p:spPr>
          <a:xfrm>
            <a:off x="727650" y="1168325"/>
            <a:ext cx="7688700" cy="4131900"/>
          </a:xfrm>
          <a:prstGeom prst="rect">
            <a:avLst/>
          </a:prstGeom>
          <a:noFill/>
          <a:ln>
            <a:noFill/>
          </a:ln>
        </p:spPr>
        <p:txBody>
          <a:bodyPr anchorCtr="0" anchor="t" bIns="91425" lIns="91425" spcFirstLastPara="1" rIns="91425" wrap="square" tIns="91425">
            <a:normAutofit/>
          </a:bodyPr>
          <a:lstStyle/>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Free Legal Aid is the Provision of Free Legal Services in Civil and Criminal Matters for those Poor and Marginalized People who cannot afford the Services of a Lawyer for the conduct of a case or a legal proceeding in any Court. The scheme by way of the introduction of NALSA at the national level, SLSA’s at the state level, and  DLSA’s at District level are in furtherance to achieve the objective of free legal services as provided under Article 39A of the Constitution of India.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sz="1400">
              <a:solidFill>
                <a:srgbClr val="000000"/>
              </a:solidFill>
              <a:latin typeface="Times New Roman"/>
              <a:ea typeface="Times New Roman"/>
              <a:cs typeface="Times New Roman"/>
              <a:sym typeface="Times New Roman"/>
            </a:endParaRPr>
          </a:p>
          <a:p>
            <a:pPr indent="0" lvl="0" marL="0" rtl="0" algn="ctr">
              <a:lnSpc>
                <a:spcPct val="115000"/>
              </a:lnSpc>
              <a:spcBef>
                <a:spcPts val="0"/>
              </a:spcBef>
              <a:spcAft>
                <a:spcPts val="0"/>
              </a:spcAft>
              <a:buSzPts val="1300"/>
              <a:buNone/>
            </a:pPr>
            <a:r>
              <a:rPr b="1" lang="en" sz="1700" u="sng">
                <a:solidFill>
                  <a:srgbClr val="000000"/>
                </a:solidFill>
                <a:latin typeface="Times New Roman"/>
                <a:ea typeface="Times New Roman"/>
                <a:cs typeface="Times New Roman"/>
                <a:sym typeface="Times New Roman"/>
              </a:rPr>
              <a:t>VII (B) - Legal Aid Defense Counsel System - Modified Scheme, 2022 formulated by National Legal Services Authority</a:t>
            </a:r>
            <a:endParaRPr b="1" sz="1700" u="sng">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NLSA has introduced Legal Aid Defense Counsel System - Modified Scheme, 2022 whereunder, in every District, totally three posts of Chief Legal Aid Defense Counsel, Deputy Chief Legal Aid Defense Counsel and Assistant Legal Aid Defense Counsel are appointed. The appointments are made by the Chairman of the DLSA as envisaged in NALSA (Free and Competent Legal Services) Regulations, 2010. Candidate must have practise of atleast 10 years in criminal law with excellent understanding and practice in criminal law. The monthly salary is approximately Rs.60K to 1L.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b="1" sz="1800">
              <a:solidFill>
                <a:srgbClr val="000000"/>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0"/>
          <p:cNvSpPr txBox="1"/>
          <p:nvPr>
            <p:ph type="title"/>
          </p:nvPr>
        </p:nvSpPr>
        <p:spPr>
          <a:xfrm>
            <a:off x="629700" y="649000"/>
            <a:ext cx="7688700" cy="5352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15000"/>
              </a:lnSpc>
              <a:spcBef>
                <a:spcPts val="0"/>
              </a:spcBef>
              <a:spcAft>
                <a:spcPts val="0"/>
              </a:spcAft>
              <a:buSzPct val="151171"/>
              <a:buNone/>
            </a:pPr>
            <a:r>
              <a:rPr lang="en" sz="1911">
                <a:solidFill>
                  <a:srgbClr val="000000"/>
                </a:solidFill>
                <a:latin typeface="Times New Roman"/>
                <a:ea typeface="Times New Roman"/>
                <a:cs typeface="Times New Roman"/>
                <a:sym typeface="Times New Roman"/>
              </a:rPr>
              <a:t>VII (C)  - Ensuring competency and transparency in appointment of Government advocates </a:t>
            </a:r>
            <a:endParaRPr sz="1911">
              <a:latin typeface="Times New Roman"/>
              <a:ea typeface="Times New Roman"/>
              <a:cs typeface="Times New Roman"/>
              <a:sym typeface="Times New Roman"/>
            </a:endParaRPr>
          </a:p>
          <a:p>
            <a:pPr indent="0" lvl="0" marL="0" rtl="0" algn="l">
              <a:lnSpc>
                <a:spcPct val="100000"/>
              </a:lnSpc>
              <a:spcBef>
                <a:spcPts val="0"/>
              </a:spcBef>
              <a:spcAft>
                <a:spcPts val="0"/>
              </a:spcAft>
              <a:buSzPct val="111111"/>
              <a:buNone/>
            </a:pPr>
            <a:r>
              <a:t/>
            </a:r>
            <a:endParaRPr/>
          </a:p>
        </p:txBody>
      </p:sp>
      <p:sp>
        <p:nvSpPr>
          <p:cNvPr id="185" name="Google Shape;185;p30"/>
          <p:cNvSpPr txBox="1"/>
          <p:nvPr>
            <p:ph idx="1" type="body"/>
          </p:nvPr>
        </p:nvSpPr>
        <p:spPr>
          <a:xfrm>
            <a:off x="727650" y="1339300"/>
            <a:ext cx="7688700" cy="3975300"/>
          </a:xfrm>
          <a:prstGeom prst="rect">
            <a:avLst/>
          </a:prstGeom>
          <a:noFill/>
          <a:ln>
            <a:noFill/>
          </a:ln>
        </p:spPr>
        <p:txBody>
          <a:bodyPr anchorCtr="0" anchor="t" bIns="91425" lIns="91425" spcFirstLastPara="1" rIns="91425" wrap="square" tIns="91425">
            <a:normAutofit/>
          </a:bodyPr>
          <a:lstStyle/>
          <a:p>
            <a:pPr indent="0" lvl="0" marL="0" rtl="0" algn="just">
              <a:lnSpc>
                <a:spcPct val="107916"/>
              </a:lnSpc>
              <a:spcBef>
                <a:spcPts val="0"/>
              </a:spcBef>
              <a:spcAft>
                <a:spcPts val="0"/>
              </a:spcAft>
              <a:buSzPts val="1300"/>
              <a:buNone/>
            </a:pPr>
            <a:r>
              <a:rPr b="1" lang="en" sz="1400">
                <a:solidFill>
                  <a:srgbClr val="000000"/>
                </a:solidFill>
                <a:latin typeface="Times New Roman"/>
                <a:ea typeface="Times New Roman"/>
                <a:cs typeface="Times New Roman"/>
                <a:sym typeface="Times New Roman"/>
              </a:rPr>
              <a:t>In </a:t>
            </a:r>
            <a:r>
              <a:rPr b="1" i="1" lang="en" sz="1400">
                <a:solidFill>
                  <a:srgbClr val="000000"/>
                </a:solidFill>
                <a:latin typeface="Times New Roman"/>
                <a:ea typeface="Times New Roman"/>
                <a:cs typeface="Times New Roman"/>
                <a:sym typeface="Times New Roman"/>
              </a:rPr>
              <a:t>State of U.P. v. Johri Mal</a:t>
            </a:r>
            <a:r>
              <a:rPr b="1" lang="en" sz="1400">
                <a:solidFill>
                  <a:srgbClr val="000000"/>
                </a:solidFill>
                <a:latin typeface="Times New Roman"/>
                <a:ea typeface="Times New Roman"/>
                <a:cs typeface="Times New Roman"/>
                <a:sym typeface="Times New Roman"/>
              </a:rPr>
              <a:t>, (2004) 4 SCC 714  at page 735, </a:t>
            </a:r>
            <a:r>
              <a:rPr lang="en" sz="1400">
                <a:solidFill>
                  <a:srgbClr val="000000"/>
                </a:solidFill>
                <a:latin typeface="Times New Roman"/>
                <a:ea typeface="Times New Roman"/>
                <a:cs typeface="Times New Roman"/>
                <a:sym typeface="Times New Roman"/>
              </a:rPr>
              <a:t>the Supreme Court has held, </a:t>
            </a:r>
            <a:r>
              <a:rPr i="1" lang="en" sz="1400">
                <a:solidFill>
                  <a:srgbClr val="000000"/>
                </a:solidFill>
                <a:latin typeface="Times New Roman"/>
                <a:ea typeface="Times New Roman"/>
                <a:cs typeface="Times New Roman"/>
                <a:sym typeface="Times New Roman"/>
              </a:rPr>
              <a:t>“ The State, however, while appointing a counsel must take into account the following fundamental principles which are required to be observed that good and competent lawyers are required to be appointed for: (i) good administration of justice; (ii) to fulfil its duty to uphold the rule of law; (iii) its accountability to the public; and (iv) expenditure from the taxpayers' money.” and “  Only when good and competent counsel are appointed by the State, the public interest would be safeguarded. The State while appointing the Public Prosecutors must bear in mind that for the purpose of upholding the rule of law, good administration of justice is imperative which in turn would have a direct impact on sustenance of democracy. No appointment of Public Prosecutors or District Counsel should, thus, be made either for pursuing a political purpose or for giving some undue advantage to a section of the people. Retention of its counsel by the State must be weighed on the scale of public interest. The State should replace an efficient, honest and competent lawyer, inter alia, when it is in a position to appoint a more competent lawyer. In such an event, even a good performance by a lawyer may not be of much importance.”</a:t>
            </a:r>
            <a:endParaRPr i="1" sz="1400">
              <a:solidFill>
                <a:srgbClr val="000000"/>
              </a:solidFill>
              <a:latin typeface="Times New Roman"/>
              <a:ea typeface="Times New Roman"/>
              <a:cs typeface="Times New Roman"/>
              <a:sym typeface="Times New Roman"/>
            </a:endParaRPr>
          </a:p>
          <a:p>
            <a:pPr indent="228600" lvl="0" marL="0" rtl="0" algn="just">
              <a:lnSpc>
                <a:spcPct val="107916"/>
              </a:lnSpc>
              <a:spcBef>
                <a:spcPts val="200"/>
              </a:spcBef>
              <a:spcAft>
                <a:spcPts val="0"/>
              </a:spcAft>
              <a:buSzPts val="1300"/>
              <a:buNone/>
            </a:pPr>
            <a:r>
              <a:t/>
            </a:r>
            <a:endParaRPr i="1" sz="1400">
              <a:solidFill>
                <a:srgbClr val="000000"/>
              </a:solidFill>
              <a:latin typeface="Times New Roman"/>
              <a:ea typeface="Times New Roman"/>
              <a:cs typeface="Times New Roman"/>
              <a:sym typeface="Times New Roman"/>
            </a:endParaRPr>
          </a:p>
          <a:p>
            <a:pPr indent="0" lvl="0" marL="0" rtl="0" algn="just">
              <a:lnSpc>
                <a:spcPct val="107916"/>
              </a:lnSpc>
              <a:spcBef>
                <a:spcPts val="0"/>
              </a:spcBef>
              <a:spcAft>
                <a:spcPts val="0"/>
              </a:spcAft>
              <a:buSzPts val="1300"/>
              <a:buNone/>
            </a:pPr>
            <a:r>
              <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1"/>
          <p:cNvSpPr txBox="1"/>
          <p:nvPr>
            <p:ph idx="1" type="body"/>
          </p:nvPr>
        </p:nvSpPr>
        <p:spPr>
          <a:xfrm>
            <a:off x="727650" y="1211100"/>
            <a:ext cx="7688700" cy="39324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00000"/>
              </a:lnSpc>
              <a:spcBef>
                <a:spcPts val="0"/>
              </a:spcBef>
              <a:spcAft>
                <a:spcPts val="0"/>
              </a:spcAft>
              <a:buSzPts val="1300"/>
              <a:buNone/>
            </a:pPr>
            <a:r>
              <a:rPr b="1" lang="en" sz="1400">
                <a:solidFill>
                  <a:srgbClr val="000000"/>
                </a:solidFill>
                <a:highlight>
                  <a:schemeClr val="lt1"/>
                </a:highlight>
                <a:latin typeface="Times New Roman"/>
                <a:ea typeface="Times New Roman"/>
                <a:cs typeface="Times New Roman"/>
                <a:sym typeface="Times New Roman"/>
              </a:rPr>
              <a:t>Also, the Supreme Court in </a:t>
            </a:r>
            <a:r>
              <a:rPr b="1" i="1" lang="en" sz="1400">
                <a:solidFill>
                  <a:srgbClr val="000000"/>
                </a:solidFill>
                <a:highlight>
                  <a:schemeClr val="lt1"/>
                </a:highlight>
                <a:latin typeface="Times New Roman"/>
                <a:ea typeface="Times New Roman"/>
                <a:cs typeface="Times New Roman"/>
                <a:sym typeface="Times New Roman"/>
              </a:rPr>
              <a:t>State of U.P. v. Ajay Kumar Sharma</a:t>
            </a:r>
            <a:r>
              <a:rPr b="1" lang="en" sz="1400">
                <a:solidFill>
                  <a:srgbClr val="000000"/>
                </a:solidFill>
                <a:highlight>
                  <a:schemeClr val="lt1"/>
                </a:highlight>
                <a:latin typeface="Times New Roman"/>
                <a:ea typeface="Times New Roman"/>
                <a:cs typeface="Times New Roman"/>
                <a:sym typeface="Times New Roman"/>
              </a:rPr>
              <a:t>, (2016) 15 SCC 289  at page 305, </a:t>
            </a:r>
            <a:r>
              <a:rPr lang="en" sz="1400">
                <a:solidFill>
                  <a:srgbClr val="000000"/>
                </a:solidFill>
                <a:highlight>
                  <a:schemeClr val="lt1"/>
                </a:highlight>
                <a:latin typeface="Times New Roman"/>
                <a:ea typeface="Times New Roman"/>
                <a:cs typeface="Times New Roman"/>
                <a:sym typeface="Times New Roman"/>
              </a:rPr>
              <a:t>has held,</a:t>
            </a:r>
            <a:r>
              <a:rPr lang="en" sz="1400">
                <a:solidFill>
                  <a:srgbClr val="000000"/>
                </a:solidFill>
                <a:latin typeface="Times New Roman"/>
                <a:ea typeface="Times New Roman"/>
                <a:cs typeface="Times New Roman"/>
                <a:sym typeface="Times New Roman"/>
              </a:rPr>
              <a:t> “</a:t>
            </a:r>
            <a:r>
              <a:rPr i="1" lang="en" sz="1400">
                <a:solidFill>
                  <a:srgbClr val="000000"/>
                </a:solidFill>
                <a:latin typeface="Times New Roman"/>
                <a:ea typeface="Times New Roman"/>
                <a:cs typeface="Times New Roman"/>
                <a:sym typeface="Times New Roman"/>
              </a:rPr>
              <a:t>We think that the correct approach is to ensure the competency of advocates being considered for appointment of Additional District Government Counsel, Assistant District Government Counsel, panel lawyers and Sub-District Government Counsel. It seems to us that it would be an incorrect approach to start this process by considering the reappointment or renewal of existing government counsel since that would dilute, nay, dissolve the discretion of the Government to appoint advocates whom they find trustworthy. The High Court has followed the second approach leading to the dissatisfaction of the State Government and their resentment that their realm of discretion has been eroded for no justifiable reason.”</a:t>
            </a:r>
            <a:endParaRPr i="1" sz="14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SzPts val="1300"/>
              <a:buNone/>
            </a:pPr>
            <a:r>
              <a:t/>
            </a:r>
            <a:endParaRPr sz="1400">
              <a:solidFill>
                <a:srgbClr val="000000"/>
              </a:solidFill>
              <a:latin typeface="Times New Roman"/>
              <a:ea typeface="Times New Roman"/>
              <a:cs typeface="Times New Roman"/>
              <a:sym typeface="Times New Roman"/>
            </a:endParaRPr>
          </a:p>
          <a:p>
            <a:pPr indent="0" lvl="0" marL="0" rtl="0" algn="just">
              <a:lnSpc>
                <a:spcPct val="107916"/>
              </a:lnSpc>
              <a:spcBef>
                <a:spcPts val="0"/>
              </a:spcBef>
              <a:spcAft>
                <a:spcPts val="0"/>
              </a:spcAft>
              <a:buSzPts val="1300"/>
              <a:buNone/>
            </a:pPr>
            <a:r>
              <a:rPr b="1" lang="en" sz="1400">
                <a:solidFill>
                  <a:srgbClr val="000000"/>
                </a:solidFill>
                <a:latin typeface="Times New Roman"/>
                <a:ea typeface="Times New Roman"/>
                <a:cs typeface="Times New Roman"/>
                <a:sym typeface="Times New Roman"/>
              </a:rPr>
              <a:t>Also, the Supreme Court In </a:t>
            </a:r>
            <a:r>
              <a:rPr b="1" i="1" lang="en" sz="1400">
                <a:solidFill>
                  <a:srgbClr val="000000"/>
                </a:solidFill>
                <a:latin typeface="Times New Roman"/>
                <a:ea typeface="Times New Roman"/>
                <a:cs typeface="Times New Roman"/>
                <a:sym typeface="Times New Roman"/>
              </a:rPr>
              <a:t>State of Punjab v. Brijeshwar Singh Chahal</a:t>
            </a:r>
            <a:r>
              <a:rPr b="1" lang="en" sz="1400">
                <a:solidFill>
                  <a:srgbClr val="000000"/>
                </a:solidFill>
                <a:latin typeface="Times New Roman"/>
                <a:ea typeface="Times New Roman"/>
                <a:cs typeface="Times New Roman"/>
                <a:sym typeface="Times New Roman"/>
              </a:rPr>
              <a:t>, (2016) 6 SCC 1 at page 30, </a:t>
            </a:r>
            <a:r>
              <a:rPr lang="en" sz="1400">
                <a:solidFill>
                  <a:srgbClr val="000000"/>
                </a:solidFill>
                <a:latin typeface="Times New Roman"/>
                <a:ea typeface="Times New Roman"/>
                <a:cs typeface="Times New Roman"/>
                <a:sym typeface="Times New Roman"/>
              </a:rPr>
              <a:t>has held, </a:t>
            </a:r>
            <a:endParaRPr sz="1400">
              <a:solidFill>
                <a:srgbClr val="000000"/>
              </a:solidFill>
              <a:latin typeface="Times New Roman"/>
              <a:ea typeface="Times New Roman"/>
              <a:cs typeface="Times New Roman"/>
              <a:sym typeface="Times New Roman"/>
            </a:endParaRPr>
          </a:p>
          <a:p>
            <a:pPr indent="0" lvl="0" marL="0" rtl="0" algn="just">
              <a:lnSpc>
                <a:spcPct val="107916"/>
              </a:lnSpc>
              <a:spcBef>
                <a:spcPts val="200"/>
              </a:spcBef>
              <a:spcAft>
                <a:spcPts val="0"/>
              </a:spcAft>
              <a:buSzPts val="1300"/>
              <a:buNone/>
            </a:pPr>
            <a:r>
              <a:rPr i="1" lang="en" sz="1400">
                <a:solidFill>
                  <a:srgbClr val="000000"/>
                </a:solidFill>
                <a:latin typeface="Times New Roman"/>
                <a:ea typeface="Times New Roman"/>
                <a:cs typeface="Times New Roman"/>
                <a:sym typeface="Times New Roman"/>
              </a:rPr>
              <a:t> (i) The Government and so also all public bodies are trustees of the power vested in them.</a:t>
            </a:r>
            <a:endParaRPr i="1" sz="1400">
              <a:solidFill>
                <a:srgbClr val="000000"/>
              </a:solidFill>
              <a:latin typeface="Times New Roman"/>
              <a:ea typeface="Times New Roman"/>
              <a:cs typeface="Times New Roman"/>
              <a:sym typeface="Times New Roman"/>
            </a:endParaRPr>
          </a:p>
          <a:p>
            <a:pPr indent="0" lvl="0" marL="0" rtl="0" algn="just">
              <a:lnSpc>
                <a:spcPct val="107916"/>
              </a:lnSpc>
              <a:spcBef>
                <a:spcPts val="200"/>
              </a:spcBef>
              <a:spcAft>
                <a:spcPts val="0"/>
              </a:spcAft>
              <a:buSzPts val="1300"/>
              <a:buNone/>
            </a:pPr>
            <a:r>
              <a:rPr i="1" lang="en" sz="1400">
                <a:solidFill>
                  <a:srgbClr val="000000"/>
                </a:solidFill>
                <a:latin typeface="Times New Roman"/>
                <a:ea typeface="Times New Roman"/>
                <a:cs typeface="Times New Roman"/>
                <a:sym typeface="Times New Roman"/>
              </a:rPr>
              <a:t>(ii) Discharge of the trust reposed in them in the best possible manner is their primary duty.</a:t>
            </a:r>
            <a:endParaRPr i="1" sz="1400">
              <a:solidFill>
                <a:srgbClr val="000000"/>
              </a:solidFill>
              <a:latin typeface="Times New Roman"/>
              <a:ea typeface="Times New Roman"/>
              <a:cs typeface="Times New Roman"/>
              <a:sym typeface="Times New Roman"/>
            </a:endParaRPr>
          </a:p>
          <a:p>
            <a:pPr indent="0" lvl="0" marL="0" rtl="0" algn="just">
              <a:lnSpc>
                <a:spcPct val="107916"/>
              </a:lnSpc>
              <a:spcBef>
                <a:spcPts val="200"/>
              </a:spcBef>
              <a:spcAft>
                <a:spcPts val="0"/>
              </a:spcAft>
              <a:buSzPts val="1300"/>
              <a:buNone/>
            </a:pPr>
            <a:r>
              <a:rPr i="1" lang="en" sz="1400">
                <a:solidFill>
                  <a:srgbClr val="000000"/>
                </a:solidFill>
                <a:latin typeface="Times New Roman"/>
                <a:ea typeface="Times New Roman"/>
                <a:cs typeface="Times New Roman"/>
                <a:sym typeface="Times New Roman"/>
              </a:rPr>
              <a:t>(iii) The power to engage, employ or recruit servants, agents, advisors and representatives must like any other power be exercised in a fair, reasonable, non-discriminatory and objective manner. </a:t>
            </a:r>
            <a:endParaRPr i="1" sz="1400">
              <a:solidFill>
                <a:srgbClr val="000000"/>
              </a:solidFill>
              <a:latin typeface="Times New Roman"/>
              <a:ea typeface="Times New Roman"/>
              <a:cs typeface="Times New Roman"/>
              <a:sym typeface="Times New Roman"/>
            </a:endParaRPr>
          </a:p>
          <a:p>
            <a:pPr indent="0" lvl="0" marL="0" rtl="0" algn="just">
              <a:lnSpc>
                <a:spcPct val="107916"/>
              </a:lnSpc>
              <a:spcBef>
                <a:spcPts val="200"/>
              </a:spcBef>
              <a:spcAft>
                <a:spcPts val="0"/>
              </a:spcAft>
              <a:buSzPts val="1300"/>
              <a:buNone/>
            </a:pPr>
            <a:r>
              <a:t/>
            </a:r>
            <a:endParaRPr i="1" sz="14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SzPts val="1300"/>
              <a:buNone/>
            </a:pPr>
            <a:r>
              <a:t/>
            </a:r>
            <a:endParaRPr sz="1400">
              <a:solidFill>
                <a:srgbClr val="000000"/>
              </a:solidFill>
              <a:latin typeface="Times New Roman"/>
              <a:ea typeface="Times New Roman"/>
              <a:cs typeface="Times New Roman"/>
              <a:sym typeface="Times New Roman"/>
            </a:endParaRPr>
          </a:p>
          <a:p>
            <a:pPr indent="0" lvl="0" marL="0" rtl="0" algn="l">
              <a:lnSpc>
                <a:spcPct val="115000"/>
              </a:lnSpc>
              <a:spcBef>
                <a:spcPts val="0"/>
              </a:spcBef>
              <a:spcAft>
                <a:spcPts val="1200"/>
              </a:spcAft>
              <a:buSzPts val="13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7650" y="606250"/>
            <a:ext cx="7688700" cy="535200"/>
          </a:xfrm>
          <a:prstGeom prst="rect">
            <a:avLst/>
          </a:prstGeom>
          <a:noFill/>
          <a:ln>
            <a:noFill/>
          </a:ln>
        </p:spPr>
        <p:txBody>
          <a:bodyPr anchorCtr="0" anchor="t" bIns="91425" lIns="91425" spcFirstLastPara="1" rIns="91425" wrap="square" tIns="91425">
            <a:normAutofit fontScale="90000"/>
          </a:bodyPr>
          <a:lstStyle/>
          <a:p>
            <a:pPr indent="-350563" lvl="0" marL="457200" rtl="0" algn="ctr">
              <a:lnSpc>
                <a:spcPct val="115000"/>
              </a:lnSpc>
              <a:spcBef>
                <a:spcPts val="0"/>
              </a:spcBef>
              <a:spcAft>
                <a:spcPts val="0"/>
              </a:spcAft>
              <a:buClr>
                <a:srgbClr val="000000"/>
              </a:buClr>
              <a:buSzPct val="100000"/>
              <a:buFont typeface="Verdana"/>
              <a:buAutoNum type="romanUcPeriod"/>
            </a:pPr>
            <a:r>
              <a:rPr lang="en" sz="2133">
                <a:solidFill>
                  <a:srgbClr val="000000"/>
                </a:solidFill>
                <a:latin typeface="Verdana"/>
                <a:ea typeface="Verdana"/>
                <a:cs typeface="Verdana"/>
                <a:sym typeface="Verdana"/>
              </a:rPr>
              <a:t>INDIAN LITIGATION POLICY</a:t>
            </a:r>
            <a:endParaRPr sz="2933"/>
          </a:p>
        </p:txBody>
      </p:sp>
      <p:sp>
        <p:nvSpPr>
          <p:cNvPr id="93" name="Google Shape;93;p14"/>
          <p:cNvSpPr txBox="1"/>
          <p:nvPr>
            <p:ph idx="1" type="body"/>
          </p:nvPr>
        </p:nvSpPr>
        <p:spPr>
          <a:xfrm>
            <a:off x="729450" y="1467525"/>
            <a:ext cx="7688700" cy="3519300"/>
          </a:xfrm>
          <a:prstGeom prst="rect">
            <a:avLst/>
          </a:prstGeom>
          <a:noFill/>
          <a:ln>
            <a:noFill/>
          </a:ln>
        </p:spPr>
        <p:txBody>
          <a:bodyPr anchorCtr="0" anchor="t" bIns="91425" lIns="91425" spcFirstLastPara="1" rIns="91425" wrap="square" tIns="91425">
            <a:normAutofit lnSpcReduction="10000"/>
          </a:bodyPr>
          <a:lstStyle/>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The National Litigation Policy in India was announced on 23-6-2010 with a vision to reduce the cases pending in various courts and to reduce the average pendency time from 15 years to 3 years.</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b="1" lang="en" sz="1700">
                <a:solidFill>
                  <a:srgbClr val="000000"/>
                </a:solidFill>
                <a:latin typeface="Times New Roman"/>
                <a:ea typeface="Times New Roman"/>
                <a:cs typeface="Times New Roman"/>
                <a:sym typeface="Times New Roman"/>
              </a:rPr>
              <a:t>Mission</a:t>
            </a:r>
            <a:endParaRPr b="1" sz="1700">
              <a:solidFill>
                <a:srgbClr val="000000"/>
              </a:solidFill>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 To transform the Government into an efficient and responsible litigant.</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a:t>
            </a:r>
            <a:r>
              <a:rPr b="1" lang="en" sz="1700">
                <a:solidFill>
                  <a:srgbClr val="000000"/>
                </a:solidFill>
                <a:latin typeface="Times New Roman"/>
                <a:ea typeface="Times New Roman"/>
                <a:cs typeface="Times New Roman"/>
                <a:sym typeface="Times New Roman"/>
              </a:rPr>
              <a:t>Efficient litigant"</a:t>
            </a:r>
            <a:r>
              <a:rPr lang="en" sz="1400">
                <a:solidFill>
                  <a:srgbClr val="000000"/>
                </a:solidFill>
                <a:latin typeface="Times New Roman"/>
                <a:ea typeface="Times New Roman"/>
                <a:cs typeface="Times New Roman"/>
                <a:sym typeface="Times New Roman"/>
              </a:rPr>
              <a:t> means</a:t>
            </a:r>
            <a:endParaRPr sz="1400">
              <a:solidFill>
                <a:srgbClr val="000000"/>
              </a:solidFill>
              <a:latin typeface="Times New Roman"/>
              <a:ea typeface="Times New Roman"/>
              <a:cs typeface="Times New Roman"/>
              <a:sym typeface="Times New Roman"/>
            </a:endParaRPr>
          </a:p>
          <a:p>
            <a:pPr indent="-323850" lvl="0" marL="457200" rtl="0" algn="just">
              <a:lnSpc>
                <a:spcPct val="115000"/>
              </a:lnSpc>
              <a:spcBef>
                <a:spcPts val="0"/>
              </a:spcBef>
              <a:spcAft>
                <a:spcPts val="0"/>
              </a:spcAft>
              <a:buClr>
                <a:srgbClr val="000000"/>
              </a:buClr>
              <a:buSzPts val="1500"/>
              <a:buFont typeface="Times New Roman"/>
              <a:buChar char="-"/>
            </a:pPr>
            <a:r>
              <a:rPr lang="en" sz="1500">
                <a:solidFill>
                  <a:srgbClr val="000000"/>
                </a:solidFill>
                <a:latin typeface="Times New Roman"/>
                <a:ea typeface="Times New Roman"/>
                <a:cs typeface="Times New Roman"/>
                <a:sym typeface="Times New Roman"/>
              </a:rPr>
              <a:t>Focusing on the core issues involved in the litigation and addressing them squarely. </a:t>
            </a:r>
            <a:endParaRPr sz="1500">
              <a:solidFill>
                <a:srgbClr val="000000"/>
              </a:solidFill>
              <a:latin typeface="Times New Roman"/>
              <a:ea typeface="Times New Roman"/>
              <a:cs typeface="Times New Roman"/>
              <a:sym typeface="Times New Roman"/>
            </a:endParaRPr>
          </a:p>
          <a:p>
            <a:pPr indent="-323850" lvl="0" marL="457200" rtl="0" algn="just">
              <a:lnSpc>
                <a:spcPct val="115000"/>
              </a:lnSpc>
              <a:spcBef>
                <a:spcPts val="0"/>
              </a:spcBef>
              <a:spcAft>
                <a:spcPts val="0"/>
              </a:spcAft>
              <a:buClr>
                <a:srgbClr val="000000"/>
              </a:buClr>
              <a:buSzPts val="1500"/>
              <a:buFont typeface="Times New Roman"/>
              <a:buChar char="-"/>
            </a:pPr>
            <a:r>
              <a:rPr lang="en" sz="1500">
                <a:solidFill>
                  <a:srgbClr val="000000"/>
                </a:solidFill>
                <a:latin typeface="Times New Roman"/>
                <a:ea typeface="Times New Roman"/>
                <a:cs typeface="Times New Roman"/>
                <a:sym typeface="Times New Roman"/>
              </a:rPr>
              <a:t>Managing and conducting litigation in a cohesive, coordinated and time-bound manner.</a:t>
            </a:r>
            <a:endParaRPr sz="1500">
              <a:solidFill>
                <a:srgbClr val="000000"/>
              </a:solidFill>
              <a:latin typeface="Times New Roman"/>
              <a:ea typeface="Times New Roman"/>
              <a:cs typeface="Times New Roman"/>
              <a:sym typeface="Times New Roman"/>
            </a:endParaRPr>
          </a:p>
          <a:p>
            <a:pPr indent="-323850" lvl="0" marL="457200" rtl="0" algn="just">
              <a:lnSpc>
                <a:spcPct val="115000"/>
              </a:lnSpc>
              <a:spcBef>
                <a:spcPts val="0"/>
              </a:spcBef>
              <a:spcAft>
                <a:spcPts val="0"/>
              </a:spcAft>
              <a:buClr>
                <a:srgbClr val="000000"/>
              </a:buClr>
              <a:buSzPts val="1500"/>
              <a:buFont typeface="Times New Roman"/>
              <a:buChar char="-"/>
            </a:pPr>
            <a:r>
              <a:rPr lang="en" sz="1500">
                <a:solidFill>
                  <a:srgbClr val="000000"/>
                </a:solidFill>
                <a:latin typeface="Times New Roman"/>
                <a:ea typeface="Times New Roman"/>
                <a:cs typeface="Times New Roman"/>
                <a:sym typeface="Times New Roman"/>
              </a:rPr>
              <a:t>Ensuring that good cases are won and bad cases are not needlessly persevered with.</a:t>
            </a:r>
            <a:endParaRPr sz="1500">
              <a:solidFill>
                <a:srgbClr val="000000"/>
              </a:solidFill>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A litigant who is represented by competent and sensitive legal persons: competent in their skills and sensitive to the facts that the Government is not an ordinary litigant and that a litigation does not have to be won at any cost.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2"/>
          <p:cNvSpPr txBox="1"/>
          <p:nvPr>
            <p:ph idx="1" type="body"/>
          </p:nvPr>
        </p:nvSpPr>
        <p:spPr>
          <a:xfrm>
            <a:off x="727650" y="612750"/>
            <a:ext cx="7688700" cy="3918000"/>
          </a:xfrm>
          <a:prstGeom prst="rect">
            <a:avLst/>
          </a:prstGeom>
          <a:noFill/>
          <a:ln>
            <a:noFill/>
          </a:ln>
        </p:spPr>
        <p:txBody>
          <a:bodyPr anchorCtr="0" anchor="t" bIns="91425" lIns="91425" spcFirstLastPara="1" rIns="91425" wrap="square" tIns="91425">
            <a:noAutofit/>
          </a:bodyPr>
          <a:lstStyle/>
          <a:p>
            <a:pPr indent="0" lvl="0" marL="0" rtl="0" algn="just">
              <a:lnSpc>
                <a:spcPct val="107916"/>
              </a:lnSpc>
              <a:spcBef>
                <a:spcPts val="200"/>
              </a:spcBef>
              <a:spcAft>
                <a:spcPts val="0"/>
              </a:spcAft>
              <a:buSzPts val="1300"/>
              <a:buNone/>
            </a:pPr>
            <a:r>
              <a:rPr b="1" i="1" lang="en" sz="1400">
                <a:solidFill>
                  <a:srgbClr val="000000"/>
                </a:solidFill>
                <a:latin typeface="Times New Roman"/>
                <a:ea typeface="Times New Roman"/>
                <a:cs typeface="Times New Roman"/>
                <a:sym typeface="Times New Roman"/>
              </a:rPr>
              <a:t>(iv)</a:t>
            </a:r>
            <a:r>
              <a:rPr i="1" lang="en" sz="1400">
                <a:solidFill>
                  <a:srgbClr val="000000"/>
                </a:solidFill>
                <a:latin typeface="Times New Roman"/>
                <a:ea typeface="Times New Roman"/>
                <a:cs typeface="Times New Roman"/>
                <a:sym typeface="Times New Roman"/>
              </a:rPr>
              <a:t> The duty to act in a fair, reasonable, non-discriminatory and objective manner is a facet of the Rule of Law in a constitutional democracy like ours.</a:t>
            </a:r>
            <a:endParaRPr i="1" sz="1400">
              <a:solidFill>
                <a:srgbClr val="000000"/>
              </a:solidFill>
              <a:latin typeface="Times New Roman"/>
              <a:ea typeface="Times New Roman"/>
              <a:cs typeface="Times New Roman"/>
              <a:sym typeface="Times New Roman"/>
            </a:endParaRPr>
          </a:p>
          <a:p>
            <a:pPr indent="0" lvl="0" marL="0" rtl="0" algn="just">
              <a:lnSpc>
                <a:spcPct val="107916"/>
              </a:lnSpc>
              <a:spcBef>
                <a:spcPts val="200"/>
              </a:spcBef>
              <a:spcAft>
                <a:spcPts val="0"/>
              </a:spcAft>
              <a:buSzPts val="1300"/>
              <a:buNone/>
            </a:pPr>
            <a:r>
              <a:rPr b="1" i="1" lang="en" sz="1400">
                <a:solidFill>
                  <a:srgbClr val="000000"/>
                </a:solidFill>
                <a:latin typeface="Times New Roman"/>
                <a:ea typeface="Times New Roman"/>
                <a:cs typeface="Times New Roman"/>
                <a:sym typeface="Times New Roman"/>
              </a:rPr>
              <a:t>(v)</a:t>
            </a:r>
            <a:r>
              <a:rPr i="1" lang="en" sz="1400">
                <a:solidFill>
                  <a:srgbClr val="000000"/>
                </a:solidFill>
                <a:latin typeface="Times New Roman"/>
                <a:ea typeface="Times New Roman"/>
                <a:cs typeface="Times New Roman"/>
                <a:sym typeface="Times New Roman"/>
              </a:rPr>
              <a:t> An action that is arbitrary has no place in a polity governed by Rule of Law apart from being offensive to the equality clause guaranteed by Article 14 of the Constitution of India.</a:t>
            </a:r>
            <a:endParaRPr i="1" sz="1400">
              <a:solidFill>
                <a:srgbClr val="000000"/>
              </a:solidFill>
              <a:latin typeface="Times New Roman"/>
              <a:ea typeface="Times New Roman"/>
              <a:cs typeface="Times New Roman"/>
              <a:sym typeface="Times New Roman"/>
            </a:endParaRPr>
          </a:p>
          <a:p>
            <a:pPr indent="0" lvl="0" marL="0" rtl="0" algn="just">
              <a:lnSpc>
                <a:spcPct val="107916"/>
              </a:lnSpc>
              <a:spcBef>
                <a:spcPts val="200"/>
              </a:spcBef>
              <a:spcAft>
                <a:spcPts val="0"/>
              </a:spcAft>
              <a:buSzPts val="1300"/>
              <a:buNone/>
            </a:pPr>
            <a:r>
              <a:rPr i="1" lang="en" sz="1400">
                <a:solidFill>
                  <a:srgbClr val="000000"/>
                </a:solidFill>
                <a:latin typeface="Times New Roman"/>
                <a:ea typeface="Times New Roman"/>
                <a:cs typeface="Times New Roman"/>
                <a:sym typeface="Times New Roman"/>
              </a:rPr>
              <a:t> (vi)Appointment of Government Counsel at the district level and equally so at the High Court level, is not just a professional engagement, but such appointments have a “public element” attached to them.</a:t>
            </a:r>
            <a:endParaRPr i="1" sz="1400">
              <a:solidFill>
                <a:srgbClr val="000000"/>
              </a:solidFill>
              <a:latin typeface="Times New Roman"/>
              <a:ea typeface="Times New Roman"/>
              <a:cs typeface="Times New Roman"/>
              <a:sym typeface="Times New Roman"/>
            </a:endParaRPr>
          </a:p>
          <a:p>
            <a:pPr indent="0" lvl="0" marL="0" rtl="0" algn="just">
              <a:lnSpc>
                <a:spcPct val="107916"/>
              </a:lnSpc>
              <a:spcBef>
                <a:spcPts val="200"/>
              </a:spcBef>
              <a:spcAft>
                <a:spcPts val="0"/>
              </a:spcAft>
              <a:buSzPts val="1300"/>
              <a:buNone/>
            </a:pPr>
            <a:r>
              <a:rPr b="1" i="1" lang="en" sz="1400">
                <a:solidFill>
                  <a:srgbClr val="000000"/>
                </a:solidFill>
                <a:latin typeface="Times New Roman"/>
                <a:ea typeface="Times New Roman"/>
                <a:cs typeface="Times New Roman"/>
                <a:sym typeface="Times New Roman"/>
              </a:rPr>
              <a:t>(vii)</a:t>
            </a:r>
            <a:r>
              <a:rPr i="1" lang="en" sz="1400">
                <a:solidFill>
                  <a:srgbClr val="000000"/>
                </a:solidFill>
                <a:latin typeface="Times New Roman"/>
                <a:ea typeface="Times New Roman"/>
                <a:cs typeface="Times New Roman"/>
                <a:sym typeface="Times New Roman"/>
              </a:rPr>
              <a:t>Appointment of Government Counsel must like the discharge of any other function by the Government and public bodies, be only in public interest unaffected by any political or other extraneous considerations.</a:t>
            </a:r>
            <a:endParaRPr i="1" sz="1400">
              <a:solidFill>
                <a:srgbClr val="000000"/>
              </a:solidFill>
              <a:latin typeface="Times New Roman"/>
              <a:ea typeface="Times New Roman"/>
              <a:cs typeface="Times New Roman"/>
              <a:sym typeface="Times New Roman"/>
            </a:endParaRPr>
          </a:p>
          <a:p>
            <a:pPr indent="0" lvl="0" marL="0" rtl="0" algn="just">
              <a:lnSpc>
                <a:spcPct val="107916"/>
              </a:lnSpc>
              <a:spcBef>
                <a:spcPts val="200"/>
              </a:spcBef>
              <a:spcAft>
                <a:spcPts val="0"/>
              </a:spcAft>
              <a:buSzPts val="1300"/>
              <a:buNone/>
            </a:pPr>
            <a:r>
              <a:rPr i="1" lang="en" sz="1400">
                <a:solidFill>
                  <a:srgbClr val="000000"/>
                </a:solidFill>
                <a:latin typeface="Times New Roman"/>
                <a:ea typeface="Times New Roman"/>
                <a:cs typeface="Times New Roman"/>
                <a:sym typeface="Times New Roman"/>
              </a:rPr>
              <a:t>(viii) The Government and public bodies are under an obligation to engage the most competent of the lawyers to represent them in the courts for it is only when those appointed are professionally competent that public interest can be protected in the courts.</a:t>
            </a:r>
            <a:endParaRPr i="1" sz="1400">
              <a:solidFill>
                <a:srgbClr val="000000"/>
              </a:solidFill>
              <a:latin typeface="Times New Roman"/>
              <a:ea typeface="Times New Roman"/>
              <a:cs typeface="Times New Roman"/>
              <a:sym typeface="Times New Roman"/>
            </a:endParaRPr>
          </a:p>
          <a:p>
            <a:pPr indent="0" lvl="0" marL="0" rtl="0" algn="just">
              <a:lnSpc>
                <a:spcPct val="107916"/>
              </a:lnSpc>
              <a:spcBef>
                <a:spcPts val="200"/>
              </a:spcBef>
              <a:spcAft>
                <a:spcPts val="0"/>
              </a:spcAft>
              <a:buSzPts val="1300"/>
              <a:buNone/>
            </a:pPr>
            <a:r>
              <a:rPr b="1" i="1" lang="en" sz="1400">
                <a:solidFill>
                  <a:srgbClr val="000000"/>
                </a:solidFill>
                <a:latin typeface="Times New Roman"/>
                <a:ea typeface="Times New Roman"/>
                <a:cs typeface="Times New Roman"/>
                <a:sym typeface="Times New Roman"/>
              </a:rPr>
              <a:t>(ix)</a:t>
            </a:r>
            <a:r>
              <a:rPr i="1" lang="en" sz="1400">
                <a:solidFill>
                  <a:srgbClr val="000000"/>
                </a:solidFill>
                <a:latin typeface="Times New Roman"/>
                <a:ea typeface="Times New Roman"/>
                <a:cs typeface="Times New Roman"/>
                <a:sym typeface="Times New Roman"/>
              </a:rPr>
              <a:t> The Government and public bodies are free to choose the method for selecting the best lawyers but any such selection and appointment process must demonstrate that a search for the meritorious was undertaken and that the process was unaffected by any extraneous considerations.</a:t>
            </a:r>
            <a:endParaRPr i="1" sz="1400">
              <a:solidFill>
                <a:srgbClr val="000000"/>
              </a:solidFill>
              <a:latin typeface="Times New Roman"/>
              <a:ea typeface="Times New Roman"/>
              <a:cs typeface="Times New Roman"/>
              <a:sym typeface="Times New Roman"/>
            </a:endParaRPr>
          </a:p>
          <a:p>
            <a:pPr indent="0" lvl="0" marL="0" rtl="0" algn="just">
              <a:lnSpc>
                <a:spcPct val="107916"/>
              </a:lnSpc>
              <a:spcBef>
                <a:spcPts val="200"/>
              </a:spcBef>
              <a:spcAft>
                <a:spcPts val="0"/>
              </a:spcAft>
              <a:buSzPts val="1300"/>
              <a:buNone/>
            </a:pPr>
            <a:r>
              <a:rPr b="1" i="1" lang="en" sz="1400">
                <a:solidFill>
                  <a:srgbClr val="000000"/>
                </a:solidFill>
                <a:latin typeface="Times New Roman"/>
                <a:ea typeface="Times New Roman"/>
                <a:cs typeface="Times New Roman"/>
                <a:sym typeface="Times New Roman"/>
              </a:rPr>
              <a:t>(x) </a:t>
            </a:r>
            <a:r>
              <a:rPr i="1" lang="en" sz="1400">
                <a:solidFill>
                  <a:srgbClr val="000000"/>
                </a:solidFill>
                <a:latin typeface="Times New Roman"/>
                <a:ea typeface="Times New Roman"/>
                <a:cs typeface="Times New Roman"/>
                <a:sym typeface="Times New Roman"/>
              </a:rPr>
              <a:t>The ppointments made in an arbitrary fashion, without any transparent method of selection or for political considerations will be amenable to judicial review and liable to be quashed.</a:t>
            </a:r>
            <a:endParaRPr i="1" sz="1400">
              <a:solidFill>
                <a:srgbClr val="000000"/>
              </a:solidFill>
              <a:latin typeface="Times New Roman"/>
              <a:ea typeface="Times New Roman"/>
              <a:cs typeface="Times New Roman"/>
              <a:sym typeface="Times New Roman"/>
            </a:endParaRPr>
          </a:p>
          <a:p>
            <a:pPr indent="0" lvl="0" marL="0" rtl="0" algn="just">
              <a:lnSpc>
                <a:spcPct val="107916"/>
              </a:lnSpc>
              <a:spcBef>
                <a:spcPts val="200"/>
              </a:spcBef>
              <a:spcAft>
                <a:spcPts val="0"/>
              </a:spcAft>
              <a:buSzPts val="1300"/>
              <a:buNone/>
            </a:pPr>
            <a:r>
              <a:t/>
            </a:r>
            <a:endParaRPr i="1" sz="1400">
              <a:solidFill>
                <a:srgbClr val="000000"/>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1300"/>
              <a:buNone/>
            </a:pPr>
            <a:r>
              <a:t/>
            </a:r>
            <a:endParaRPr i="1" sz="1400">
              <a:latin typeface="Times New Roman"/>
              <a:ea typeface="Times New Roman"/>
              <a:cs typeface="Times New Roman"/>
              <a:sym typeface="Times New Roman"/>
            </a:endParaRPr>
          </a:p>
          <a:p>
            <a:pPr indent="0" lvl="0" marL="0" rtl="0" algn="l">
              <a:lnSpc>
                <a:spcPct val="115000"/>
              </a:lnSpc>
              <a:spcBef>
                <a:spcPts val="1200"/>
              </a:spcBef>
              <a:spcAft>
                <a:spcPts val="1200"/>
              </a:spcAft>
              <a:buSzPts val="1300"/>
              <a:buNone/>
            </a:pPr>
            <a:r>
              <a:t/>
            </a:r>
            <a:endParaRPr sz="14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3"/>
          <p:cNvSpPr txBox="1"/>
          <p:nvPr>
            <p:ph type="title"/>
          </p:nvPr>
        </p:nvSpPr>
        <p:spPr>
          <a:xfrm>
            <a:off x="658225" y="335575"/>
            <a:ext cx="7688700" cy="535200"/>
          </a:xfrm>
          <a:prstGeom prst="rect">
            <a:avLst/>
          </a:prstGeom>
          <a:noFill/>
          <a:ln>
            <a:noFill/>
          </a:ln>
        </p:spPr>
        <p:txBody>
          <a:bodyPr anchorCtr="0" anchor="t" bIns="91425" lIns="91425" spcFirstLastPara="1" rIns="91425" wrap="square" tIns="91425">
            <a:noAutofit/>
          </a:bodyPr>
          <a:lstStyle/>
          <a:p>
            <a:pPr indent="0" lvl="0" marL="0" rtl="0" algn="ctr">
              <a:lnSpc>
                <a:spcPct val="107916"/>
              </a:lnSpc>
              <a:spcBef>
                <a:spcPts val="0"/>
              </a:spcBef>
              <a:spcAft>
                <a:spcPts val="0"/>
              </a:spcAft>
              <a:buSzPts val="2600"/>
              <a:buNone/>
            </a:pPr>
            <a:r>
              <a:t/>
            </a:r>
            <a:endParaRPr sz="1800">
              <a:solidFill>
                <a:srgbClr val="000000"/>
              </a:solidFill>
              <a:highlight>
                <a:schemeClr val="lt1"/>
              </a:highlight>
              <a:latin typeface="Times New Roman"/>
              <a:ea typeface="Times New Roman"/>
              <a:cs typeface="Times New Roman"/>
              <a:sym typeface="Times New Roman"/>
            </a:endParaRPr>
          </a:p>
          <a:p>
            <a:pPr indent="0" lvl="0" marL="0" rtl="0" algn="ctr">
              <a:lnSpc>
                <a:spcPct val="115000"/>
              </a:lnSpc>
              <a:spcBef>
                <a:spcPts val="800"/>
              </a:spcBef>
              <a:spcAft>
                <a:spcPts val="0"/>
              </a:spcAft>
              <a:buSzPts val="2600"/>
              <a:buNone/>
            </a:pPr>
            <a:r>
              <a:rPr lang="en" sz="1800">
                <a:solidFill>
                  <a:srgbClr val="000000"/>
                </a:solidFill>
                <a:highlight>
                  <a:schemeClr val="lt1"/>
                </a:highlight>
                <a:latin typeface="Times New Roman"/>
                <a:ea typeface="Times New Roman"/>
                <a:cs typeface="Times New Roman"/>
                <a:sym typeface="Times New Roman"/>
              </a:rPr>
              <a:t>VIII.Imposition of costs on irresponsible officers filing frivolous appeals </a:t>
            </a:r>
            <a:endParaRPr sz="1800">
              <a:highlight>
                <a:schemeClr val="lt1"/>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2600"/>
              <a:buNone/>
            </a:pPr>
            <a:r>
              <a:t/>
            </a:r>
            <a:endParaRPr sz="1800"/>
          </a:p>
        </p:txBody>
      </p:sp>
      <p:sp>
        <p:nvSpPr>
          <p:cNvPr id="201" name="Google Shape;201;p33"/>
          <p:cNvSpPr txBox="1"/>
          <p:nvPr>
            <p:ph idx="1" type="body"/>
          </p:nvPr>
        </p:nvSpPr>
        <p:spPr>
          <a:xfrm>
            <a:off x="727650" y="1339300"/>
            <a:ext cx="7688700" cy="34479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SzPts val="1300"/>
              <a:buNone/>
            </a:pPr>
            <a:r>
              <a:rPr lang="en" sz="1400">
                <a:solidFill>
                  <a:srgbClr val="000000"/>
                </a:solidFill>
                <a:highlight>
                  <a:schemeClr val="lt1"/>
                </a:highlight>
                <a:latin typeface="Times New Roman"/>
                <a:ea typeface="Times New Roman"/>
                <a:cs typeface="Times New Roman"/>
                <a:sym typeface="Times New Roman"/>
              </a:rPr>
              <a:t>The Supreme Court in </a:t>
            </a:r>
            <a:r>
              <a:rPr i="1" lang="en" sz="1400">
                <a:solidFill>
                  <a:srgbClr val="000000"/>
                </a:solidFill>
                <a:highlight>
                  <a:schemeClr val="lt1"/>
                </a:highlight>
                <a:latin typeface="Times New Roman"/>
                <a:ea typeface="Times New Roman"/>
                <a:cs typeface="Times New Roman"/>
                <a:sym typeface="Times New Roman"/>
              </a:rPr>
              <a:t>Punjab State Power Corpn. Ltd.</a:t>
            </a:r>
            <a:r>
              <a:rPr lang="en" sz="1400">
                <a:solidFill>
                  <a:srgbClr val="000000"/>
                </a:solidFill>
                <a:highlight>
                  <a:schemeClr val="lt1"/>
                </a:highlight>
                <a:latin typeface="Times New Roman"/>
                <a:ea typeface="Times New Roman"/>
                <a:cs typeface="Times New Roman"/>
                <a:sym typeface="Times New Roman"/>
              </a:rPr>
              <a:t> v. </a:t>
            </a:r>
            <a:r>
              <a:rPr i="1" lang="en" sz="1400">
                <a:solidFill>
                  <a:srgbClr val="000000"/>
                </a:solidFill>
                <a:highlight>
                  <a:schemeClr val="lt1"/>
                </a:highlight>
                <a:latin typeface="Times New Roman"/>
                <a:ea typeface="Times New Roman"/>
                <a:cs typeface="Times New Roman"/>
                <a:sym typeface="Times New Roman"/>
              </a:rPr>
              <a:t>Atma Singh Grewal</a:t>
            </a:r>
            <a:r>
              <a:rPr lang="en" sz="1400">
                <a:solidFill>
                  <a:srgbClr val="000000"/>
                </a:solidFill>
                <a:highlight>
                  <a:schemeClr val="lt1"/>
                </a:highlight>
                <a:latin typeface="Times New Roman"/>
                <a:ea typeface="Times New Roman"/>
                <a:cs typeface="Times New Roman"/>
                <a:sym typeface="Times New Roman"/>
              </a:rPr>
              <a:t>, (2014) 13 SCC 666 at page 674, has held, “</a:t>
            </a:r>
            <a:r>
              <a:rPr i="1" lang="en" sz="1400">
                <a:solidFill>
                  <a:srgbClr val="000000"/>
                </a:solidFill>
                <a:highlight>
                  <a:schemeClr val="lt1"/>
                </a:highlight>
                <a:latin typeface="Times New Roman"/>
                <a:ea typeface="Times New Roman"/>
                <a:cs typeface="Times New Roman"/>
                <a:sym typeface="Times New Roman"/>
              </a:rPr>
              <a:t>Alas, in spite of the Government's own policy and reprimand from this Court on numerous occasions, there is no significant positive effect on various government officials who continue to take decisions to file frivolous and vexatious appeals. It imposes unnecessary burden on the courts. The opposite party which has succeeded in the court below is also made to incur avoidable expenditure. Further, it causes delay in allowing the successful litigant to reap the fruits of the judgment rendered by the court below.” and “14. However, the moot question is as to whether imposition of costs alone will prove deterrent? We do not think so. We are of the firm opinion that imposition of costs on the State/PSUs alone is not going to make much difference as the officers taking such irresponsible decisions to file appeals are not personally affected because of the reason that costs, if imposed, comes from the government's coffers. Time has, therefore, come to take next step viz. recovery of costs from such officers who take such frivolous decisions of filing appeals, even after knowing well that these are totally vexatious and uncalled for appeals. We clarify that such an order of recovery of costs from the officer concerned be passed only in those cases where appeal is found to be ex facie frivolous and the decision to file the appeal is also found to be palpably irrational and uncalled for.</a:t>
            </a:r>
            <a:endParaRPr sz="1400">
              <a:highlight>
                <a:schemeClr val="lt1"/>
              </a:highlight>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i="1" sz="1400">
              <a:solidFill>
                <a:srgbClr val="000000"/>
              </a:solidFill>
              <a:highlight>
                <a:schemeClr val="lt1"/>
              </a:highlight>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sz="1400">
              <a:highlight>
                <a:schemeClr val="lt1"/>
              </a:highlight>
              <a:latin typeface="Times New Roman"/>
              <a:ea typeface="Times New Roman"/>
              <a:cs typeface="Times New Roman"/>
              <a:sym typeface="Times New Roman"/>
            </a:endParaRPr>
          </a:p>
          <a:p>
            <a:pPr indent="0" lvl="0" marL="0" rtl="0" algn="l">
              <a:lnSpc>
                <a:spcPct val="115000"/>
              </a:lnSpc>
              <a:spcBef>
                <a:spcPts val="0"/>
              </a:spcBef>
              <a:spcAft>
                <a:spcPts val="1200"/>
              </a:spcAft>
              <a:buSzPts val="1300"/>
              <a:buNone/>
            </a:pPr>
            <a:r>
              <a:t/>
            </a:r>
            <a:endParaRPr sz="1400">
              <a:highlight>
                <a:schemeClr val="lt1"/>
              </a:highlight>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4"/>
          <p:cNvSpPr txBox="1"/>
          <p:nvPr>
            <p:ph type="title"/>
          </p:nvPr>
        </p:nvSpPr>
        <p:spPr>
          <a:xfrm>
            <a:off x="615450" y="606250"/>
            <a:ext cx="7688700" cy="5352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SzPts val="2600"/>
              <a:buNone/>
            </a:pPr>
            <a:r>
              <a:rPr lang="en" sz="1800">
                <a:solidFill>
                  <a:srgbClr val="000000"/>
                </a:solidFill>
                <a:highlight>
                  <a:schemeClr val="lt1"/>
                </a:highlight>
                <a:latin typeface="Times New Roman"/>
                <a:ea typeface="Times New Roman"/>
                <a:cs typeface="Times New Roman"/>
                <a:sym typeface="Times New Roman"/>
              </a:rPr>
              <a:t>IX.When will the Rip Van Winkleism stop and the Union of India wake up to its duties and responsibilities to the justice delivery system?</a:t>
            </a:r>
            <a:endParaRPr sz="1800">
              <a:solidFill>
                <a:srgbClr val="000000"/>
              </a:solidFill>
              <a:highlight>
                <a:schemeClr val="lt1"/>
              </a:highlight>
              <a:latin typeface="Times New Roman"/>
              <a:ea typeface="Times New Roman"/>
              <a:cs typeface="Times New Roman"/>
              <a:sym typeface="Times New Roman"/>
            </a:endParaRPr>
          </a:p>
          <a:p>
            <a:pPr indent="0" lvl="0" marL="0" rtl="0" algn="ctr">
              <a:lnSpc>
                <a:spcPct val="100000"/>
              </a:lnSpc>
              <a:spcBef>
                <a:spcPts val="0"/>
              </a:spcBef>
              <a:spcAft>
                <a:spcPts val="0"/>
              </a:spcAft>
              <a:buSzPts val="2600"/>
              <a:buNone/>
            </a:pPr>
            <a:r>
              <a:t/>
            </a:r>
            <a:endParaRPr sz="1800">
              <a:highlight>
                <a:schemeClr val="lt1"/>
              </a:highlight>
              <a:latin typeface="Times New Roman"/>
              <a:ea typeface="Times New Roman"/>
              <a:cs typeface="Times New Roman"/>
              <a:sym typeface="Times New Roman"/>
            </a:endParaRPr>
          </a:p>
          <a:p>
            <a:pPr indent="0" lvl="0" marL="0" rtl="0" algn="l">
              <a:lnSpc>
                <a:spcPct val="100000"/>
              </a:lnSpc>
              <a:spcBef>
                <a:spcPts val="0"/>
              </a:spcBef>
              <a:spcAft>
                <a:spcPts val="0"/>
              </a:spcAft>
              <a:buSzPts val="2600"/>
              <a:buNone/>
            </a:pPr>
            <a:r>
              <a:t/>
            </a:r>
            <a:endParaRPr/>
          </a:p>
        </p:txBody>
      </p:sp>
      <p:sp>
        <p:nvSpPr>
          <p:cNvPr id="207" name="Google Shape;207;p34"/>
          <p:cNvSpPr txBox="1"/>
          <p:nvPr>
            <p:ph idx="1" type="body"/>
          </p:nvPr>
        </p:nvSpPr>
        <p:spPr>
          <a:xfrm>
            <a:off x="729450" y="1382050"/>
            <a:ext cx="7688700" cy="3576300"/>
          </a:xfrm>
          <a:prstGeom prst="rect">
            <a:avLst/>
          </a:prstGeom>
          <a:noFill/>
          <a:ln>
            <a:noFill/>
          </a:ln>
        </p:spPr>
        <p:txBody>
          <a:bodyPr anchorCtr="0" anchor="t" bIns="91425" lIns="91425" spcFirstLastPara="1" rIns="91425" wrap="square" tIns="91425">
            <a:normAutofit lnSpcReduction="20000"/>
          </a:bodyPr>
          <a:lstStyle/>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The Supreme Court of India in </a:t>
            </a:r>
            <a:r>
              <a:rPr i="1" lang="en" sz="1400">
                <a:solidFill>
                  <a:srgbClr val="000000"/>
                </a:solidFill>
                <a:latin typeface="Times New Roman"/>
                <a:ea typeface="Times New Roman"/>
                <a:cs typeface="Times New Roman"/>
                <a:sym typeface="Times New Roman"/>
              </a:rPr>
              <a:t>Union of India</a:t>
            </a:r>
            <a:r>
              <a:rPr lang="en" sz="1400">
                <a:solidFill>
                  <a:srgbClr val="000000"/>
                </a:solidFill>
                <a:latin typeface="Times New Roman"/>
                <a:ea typeface="Times New Roman"/>
                <a:cs typeface="Times New Roman"/>
                <a:sym typeface="Times New Roman"/>
              </a:rPr>
              <a:t> v. </a:t>
            </a:r>
            <a:r>
              <a:rPr i="1" lang="en" sz="1400">
                <a:solidFill>
                  <a:srgbClr val="000000"/>
                </a:solidFill>
                <a:latin typeface="Times New Roman"/>
                <a:ea typeface="Times New Roman"/>
                <a:cs typeface="Times New Roman"/>
                <a:sym typeface="Times New Roman"/>
              </a:rPr>
              <a:t>Pirthwi Singh</a:t>
            </a:r>
            <a:r>
              <a:rPr lang="en" sz="1400">
                <a:solidFill>
                  <a:srgbClr val="000000"/>
                </a:solidFill>
                <a:latin typeface="Times New Roman"/>
                <a:ea typeface="Times New Roman"/>
                <a:cs typeface="Times New Roman"/>
                <a:sym typeface="Times New Roman"/>
              </a:rPr>
              <a:t>, (2018) 16 SCC 363 at page 365:</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i="1" lang="en" sz="1400">
                <a:solidFill>
                  <a:srgbClr val="000000"/>
                </a:solidFill>
                <a:latin typeface="Times New Roman"/>
                <a:ea typeface="Times New Roman"/>
                <a:cs typeface="Times New Roman"/>
                <a:sym typeface="Times New Roman"/>
              </a:rPr>
              <a:t>“ The Union of India must appreciate that by pursuing frivolous or infructuous cases, it is adding to the burden of this Court and collaterally harming other litigants by delaying hearing of their cases through the sheer volume of numbers. If the Union of India cares little for the justice delivery system, it should at least display some concern for litigants, many of whom have to spend a small fortune in litigating in the Supreme Court.</a:t>
            </a:r>
            <a:endParaRPr i="1"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i="1" lang="en" sz="1400">
                <a:solidFill>
                  <a:srgbClr val="000000"/>
                </a:solidFill>
                <a:latin typeface="Times New Roman"/>
                <a:ea typeface="Times New Roman"/>
                <a:cs typeface="Times New Roman"/>
                <a:sym typeface="Times New Roman"/>
              </a:rPr>
              <a:t>The purpose underlying this Policy is also to reduce government litigation in courts so that valuable court time would be spent in resolving other pending cases so as to achieve the goal in the National Legal Mission to reduce average pendency time from 15 years to 3 years. Litigators on behalf of the Government have to keep in mind the principles incorporated in the National Mission for judicial reforms which includes identifying bottlenecks which the Government and its agencies may be concerned with and also removing unnecessary government cases. Prioritisation in litigation has to be achieved with particular emphasis on welfare legislation, social reform, weaker sections and senior citizens and other categories requiring assistance must be given utmost priority.”</a:t>
            </a:r>
            <a:endParaRPr i="1" sz="1400">
              <a:solidFill>
                <a:srgbClr val="000000"/>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1300"/>
              <a:buNone/>
            </a:pPr>
            <a:r>
              <a:t/>
            </a:r>
            <a:endParaRPr sz="1400">
              <a:latin typeface="Times New Roman"/>
              <a:ea typeface="Times New Roman"/>
              <a:cs typeface="Times New Roman"/>
              <a:sym typeface="Times New Roman"/>
            </a:endParaRPr>
          </a:p>
          <a:p>
            <a:pPr indent="0" lvl="0" marL="0" rtl="0" algn="l">
              <a:lnSpc>
                <a:spcPct val="115000"/>
              </a:lnSpc>
              <a:spcBef>
                <a:spcPts val="1200"/>
              </a:spcBef>
              <a:spcAft>
                <a:spcPts val="1200"/>
              </a:spcAft>
              <a:buSzPts val="1300"/>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5"/>
          <p:cNvSpPr txBox="1"/>
          <p:nvPr>
            <p:ph idx="1" type="body"/>
          </p:nvPr>
        </p:nvSpPr>
        <p:spPr>
          <a:xfrm>
            <a:off x="729450" y="1310800"/>
            <a:ext cx="7688700" cy="3504900"/>
          </a:xfrm>
          <a:prstGeom prst="rect">
            <a:avLst/>
          </a:prstGeom>
          <a:noFill/>
          <a:ln>
            <a:noFill/>
          </a:ln>
        </p:spPr>
        <p:txBody>
          <a:bodyPr anchorCtr="0" anchor="t" bIns="91425" lIns="91425" spcFirstLastPara="1" rIns="91425" wrap="square" tIns="91425">
            <a:normAutofit/>
          </a:bodyPr>
          <a:lstStyle/>
          <a:p>
            <a:pPr indent="0" lvl="0" marL="0" rtl="0" algn="just">
              <a:lnSpc>
                <a:spcPct val="115000"/>
              </a:lnSpc>
              <a:spcBef>
                <a:spcPts val="0"/>
              </a:spcBef>
              <a:spcAft>
                <a:spcPts val="0"/>
              </a:spcAft>
              <a:buSzPts val="1300"/>
              <a:buNone/>
            </a:pPr>
            <a:r>
              <a:rPr i="1" lang="en" sz="1400">
                <a:solidFill>
                  <a:srgbClr val="000000"/>
                </a:solidFill>
                <a:latin typeface="Times New Roman"/>
                <a:ea typeface="Times New Roman"/>
                <a:cs typeface="Times New Roman"/>
                <a:sym typeface="Times New Roman"/>
              </a:rPr>
              <a:t>“None of the pious platitudes in the National Litigation Policy have been followed indicating not only the Union of India's lack of concern for the justice delivery system but scant regard for its own National Litigation Policy.</a:t>
            </a:r>
            <a:endParaRPr i="1"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i="1" lang="en" sz="1400">
                <a:solidFill>
                  <a:srgbClr val="000000"/>
                </a:solidFill>
                <a:latin typeface="Times New Roman"/>
                <a:ea typeface="Times New Roman"/>
                <a:cs typeface="Times New Roman"/>
                <a:sym typeface="Times New Roman"/>
              </a:rPr>
              <a:t>The real question is: </a:t>
            </a:r>
            <a:r>
              <a:rPr b="1" i="1" lang="en" sz="1400">
                <a:solidFill>
                  <a:srgbClr val="000000"/>
                </a:solidFill>
                <a:latin typeface="Times New Roman"/>
                <a:ea typeface="Times New Roman"/>
                <a:cs typeface="Times New Roman"/>
                <a:sym typeface="Times New Roman"/>
              </a:rPr>
              <a:t>when will the Rip Van Winkleism stop and the Union of India wake up to its duties and responsibilities to the justice delivery system?</a:t>
            </a:r>
            <a:endParaRPr b="1" i="1"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i="1" lang="en" sz="1400">
                <a:solidFill>
                  <a:srgbClr val="000000"/>
                </a:solidFill>
                <a:latin typeface="Times New Roman"/>
                <a:ea typeface="Times New Roman"/>
                <a:cs typeface="Times New Roman"/>
                <a:sym typeface="Times New Roman"/>
              </a:rPr>
              <a:t>To say the least, this is an extremely unfortunate situation of unnecessary and avoidable burdening of this Court through frivolous litigation which calls for yet another reminder through the imposition of costs on the Union of India while dismissing this appeal. We hope that someday some sense, if not better sense, will prevail on the Union of India with regard to the formulation of a realistic and meaningful National Litigation Policy and what it calls “ease of doing business”, which can, if faithfully implemented benefit litigants across the country.”</a:t>
            </a:r>
            <a:endParaRPr sz="1400">
              <a:latin typeface="Times New Roman"/>
              <a:ea typeface="Times New Roman"/>
              <a:cs typeface="Times New Roman"/>
              <a:sym typeface="Times New Roman"/>
            </a:endParaRPr>
          </a:p>
          <a:p>
            <a:pPr indent="0" lvl="0" marL="0" rtl="0" algn="l">
              <a:lnSpc>
                <a:spcPct val="115000"/>
              </a:lnSpc>
              <a:spcBef>
                <a:spcPts val="0"/>
              </a:spcBef>
              <a:spcAft>
                <a:spcPts val="1200"/>
              </a:spcAft>
              <a:buSzPts val="1300"/>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36"/>
          <p:cNvSpPr txBox="1"/>
          <p:nvPr>
            <p:ph type="title"/>
          </p:nvPr>
        </p:nvSpPr>
        <p:spPr>
          <a:xfrm>
            <a:off x="658225" y="592000"/>
            <a:ext cx="7688700" cy="5352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8203"/>
              <a:buNone/>
            </a:pPr>
            <a:r>
              <a:rPr lang="en" sz="2444">
                <a:latin typeface="Times New Roman"/>
                <a:ea typeface="Times New Roman"/>
                <a:cs typeface="Times New Roman"/>
                <a:sym typeface="Times New Roman"/>
              </a:rPr>
              <a:t>X. Remedial Measures </a:t>
            </a:r>
            <a:endParaRPr sz="2444">
              <a:solidFill>
                <a:srgbClr val="333333"/>
              </a:solidFill>
              <a:latin typeface="Times New Roman"/>
              <a:ea typeface="Times New Roman"/>
              <a:cs typeface="Times New Roman"/>
              <a:sym typeface="Times New Roman"/>
            </a:endParaRPr>
          </a:p>
          <a:p>
            <a:pPr indent="0" lvl="0" marL="0" rtl="0" algn="ctr">
              <a:lnSpc>
                <a:spcPct val="100000"/>
              </a:lnSpc>
              <a:spcBef>
                <a:spcPts val="0"/>
              </a:spcBef>
              <a:spcAft>
                <a:spcPts val="0"/>
              </a:spcAft>
              <a:buSzPct val="111111"/>
              <a:buNone/>
            </a:pPr>
            <a:r>
              <a:t/>
            </a:r>
            <a:endParaRPr/>
          </a:p>
          <a:p>
            <a:pPr indent="0" lvl="0" marL="0" rtl="0" algn="l">
              <a:lnSpc>
                <a:spcPct val="100000"/>
              </a:lnSpc>
              <a:spcBef>
                <a:spcPts val="0"/>
              </a:spcBef>
              <a:spcAft>
                <a:spcPts val="0"/>
              </a:spcAft>
              <a:buSzPct val="111111"/>
              <a:buNone/>
            </a:pPr>
            <a:r>
              <a:t/>
            </a:r>
            <a:endParaRPr/>
          </a:p>
        </p:txBody>
      </p:sp>
      <p:sp>
        <p:nvSpPr>
          <p:cNvPr id="218" name="Google Shape;218;p36"/>
          <p:cNvSpPr txBox="1"/>
          <p:nvPr>
            <p:ph idx="1" type="body"/>
          </p:nvPr>
        </p:nvSpPr>
        <p:spPr>
          <a:xfrm>
            <a:off x="729450" y="1225325"/>
            <a:ext cx="7688700" cy="40038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rgbClr val="333333"/>
              </a:buClr>
              <a:buSzPts val="1400"/>
              <a:buFont typeface="Times New Roman"/>
              <a:buAutoNum type="arabicPeriod"/>
            </a:pPr>
            <a:r>
              <a:rPr lang="en" sz="1400">
                <a:solidFill>
                  <a:srgbClr val="333333"/>
                </a:solidFill>
                <a:latin typeface="Times New Roman"/>
                <a:ea typeface="Times New Roman"/>
                <a:cs typeface="Times New Roman"/>
                <a:sym typeface="Times New Roman"/>
              </a:rPr>
              <a:t>  </a:t>
            </a:r>
            <a:r>
              <a:rPr b="1" lang="en" sz="1400">
                <a:solidFill>
                  <a:srgbClr val="333333"/>
                </a:solidFill>
                <a:latin typeface="Times New Roman"/>
                <a:ea typeface="Times New Roman"/>
                <a:cs typeface="Times New Roman"/>
                <a:sym typeface="Times New Roman"/>
              </a:rPr>
              <a:t>Action for Violation of Guidelines :</a:t>
            </a:r>
            <a:endParaRPr b="1" sz="1400">
              <a:solidFill>
                <a:srgbClr val="333333"/>
              </a:solidFill>
              <a:latin typeface="Times New Roman"/>
              <a:ea typeface="Times New Roman"/>
              <a:cs typeface="Times New Roman"/>
              <a:sym typeface="Times New Roman"/>
            </a:endParaRPr>
          </a:p>
          <a:p>
            <a:pPr indent="-317500" lvl="0" marL="457200" rtl="0" algn="l">
              <a:lnSpc>
                <a:spcPct val="115000"/>
              </a:lnSpc>
              <a:spcBef>
                <a:spcPts val="0"/>
              </a:spcBef>
              <a:spcAft>
                <a:spcPts val="0"/>
              </a:spcAft>
              <a:buClr>
                <a:srgbClr val="333333"/>
              </a:buClr>
              <a:buSzPts val="1400"/>
              <a:buFont typeface="Times New Roman"/>
              <a:buAutoNum type="alphaLcPeriod"/>
            </a:pPr>
            <a:r>
              <a:rPr lang="en" sz="1400">
                <a:solidFill>
                  <a:srgbClr val="333333"/>
                </a:solidFill>
                <a:latin typeface="Times New Roman"/>
                <a:ea typeface="Times New Roman"/>
                <a:cs typeface="Times New Roman"/>
                <a:sym typeface="Times New Roman"/>
              </a:rPr>
              <a:t>In Case of Public servants, disciplinary action has to be initiated treating the violation as misconduct.</a:t>
            </a:r>
            <a:endParaRPr sz="1400">
              <a:solidFill>
                <a:srgbClr val="333333"/>
              </a:solidFill>
              <a:latin typeface="Times New Roman"/>
              <a:ea typeface="Times New Roman"/>
              <a:cs typeface="Times New Roman"/>
              <a:sym typeface="Times New Roman"/>
            </a:endParaRPr>
          </a:p>
          <a:p>
            <a:pPr indent="-317500" lvl="0" marL="457200" rtl="0" algn="l">
              <a:lnSpc>
                <a:spcPct val="115000"/>
              </a:lnSpc>
              <a:spcBef>
                <a:spcPts val="0"/>
              </a:spcBef>
              <a:spcAft>
                <a:spcPts val="0"/>
              </a:spcAft>
              <a:buClr>
                <a:srgbClr val="333333"/>
              </a:buClr>
              <a:buSzPts val="1400"/>
              <a:buFont typeface="Times New Roman"/>
              <a:buAutoNum type="alphaLcPeriod"/>
            </a:pPr>
            <a:r>
              <a:rPr lang="en" sz="1400">
                <a:solidFill>
                  <a:srgbClr val="333333"/>
                </a:solidFill>
                <a:latin typeface="Times New Roman"/>
                <a:ea typeface="Times New Roman"/>
                <a:cs typeface="Times New Roman"/>
                <a:sym typeface="Times New Roman"/>
              </a:rPr>
              <a:t>In case of Advocates, action like  termination of their service, debarring them from empanelment for specified period,etc, </a:t>
            </a:r>
            <a:endParaRPr sz="1400">
              <a:solidFill>
                <a:srgbClr val="333333"/>
              </a:solidFill>
              <a:latin typeface="Times New Roman"/>
              <a:ea typeface="Times New Roman"/>
              <a:cs typeface="Times New Roman"/>
              <a:sym typeface="Times New Roman"/>
            </a:endParaRPr>
          </a:p>
          <a:p>
            <a:pPr indent="-317500" lvl="0" marL="457200" rtl="0" algn="l">
              <a:lnSpc>
                <a:spcPct val="115000"/>
              </a:lnSpc>
              <a:spcBef>
                <a:spcPts val="0"/>
              </a:spcBef>
              <a:spcAft>
                <a:spcPts val="0"/>
              </a:spcAft>
              <a:buClr>
                <a:srgbClr val="333333"/>
              </a:buClr>
              <a:buSzPts val="1400"/>
              <a:buFont typeface="Times New Roman"/>
              <a:buAutoNum type="alphaLcPeriod"/>
            </a:pPr>
            <a:r>
              <a:rPr lang="en" sz="1400">
                <a:solidFill>
                  <a:srgbClr val="333333"/>
                </a:solidFill>
                <a:latin typeface="Times New Roman"/>
                <a:ea typeface="Times New Roman"/>
                <a:cs typeface="Times New Roman"/>
                <a:sym typeface="Times New Roman"/>
              </a:rPr>
              <a:t>Monetary compensation payable by the erring officials to the sufferers. </a:t>
            </a:r>
            <a:endParaRPr sz="1400">
              <a:solidFill>
                <a:srgbClr val="333333"/>
              </a:solidFill>
              <a:latin typeface="Times New Roman"/>
              <a:ea typeface="Times New Roman"/>
              <a:cs typeface="Times New Roman"/>
              <a:sym typeface="Times New Roman"/>
            </a:endParaRPr>
          </a:p>
          <a:p>
            <a:pPr indent="-317500" lvl="0" marL="457200" rtl="0" algn="l">
              <a:lnSpc>
                <a:spcPct val="115000"/>
              </a:lnSpc>
              <a:spcBef>
                <a:spcPts val="0"/>
              </a:spcBef>
              <a:spcAft>
                <a:spcPts val="0"/>
              </a:spcAft>
              <a:buClr>
                <a:srgbClr val="333333"/>
              </a:buClr>
              <a:buSzPts val="1400"/>
              <a:buFont typeface="Times New Roman"/>
              <a:buAutoNum type="alphaLcPeriod"/>
            </a:pPr>
            <a:r>
              <a:rPr lang="en" sz="1400">
                <a:solidFill>
                  <a:srgbClr val="333333"/>
                </a:solidFill>
                <a:latin typeface="Times New Roman"/>
                <a:ea typeface="Times New Roman"/>
                <a:cs typeface="Times New Roman"/>
                <a:sym typeface="Times New Roman"/>
              </a:rPr>
              <a:t>Holding the concerned Departmental Heads liable for lapses.</a:t>
            </a:r>
            <a:endParaRPr sz="1400">
              <a:solidFill>
                <a:srgbClr val="333333"/>
              </a:solidFill>
              <a:latin typeface="Times New Roman"/>
              <a:ea typeface="Times New Roman"/>
              <a:cs typeface="Times New Roman"/>
              <a:sym typeface="Times New Roman"/>
            </a:endParaRPr>
          </a:p>
          <a:p>
            <a:pPr indent="0" lvl="0" marL="0" rtl="0" algn="l">
              <a:lnSpc>
                <a:spcPct val="115000"/>
              </a:lnSpc>
              <a:spcBef>
                <a:spcPts val="1200"/>
              </a:spcBef>
              <a:spcAft>
                <a:spcPts val="0"/>
              </a:spcAft>
              <a:buSzPts val="1300"/>
              <a:buNone/>
            </a:pPr>
            <a:r>
              <a:rPr lang="en" sz="1400">
                <a:solidFill>
                  <a:srgbClr val="333333"/>
                </a:solidFill>
                <a:latin typeface="Times New Roman"/>
                <a:ea typeface="Times New Roman"/>
                <a:cs typeface="Times New Roman"/>
                <a:sym typeface="Times New Roman"/>
              </a:rPr>
              <a:t>   2.   Submission of Annual Reports of Disposal and Pending Cases with their present stages before the top law  officer of the States, who should table the report before the Legislature Annually.</a:t>
            </a:r>
            <a:endParaRPr sz="1400">
              <a:solidFill>
                <a:srgbClr val="333333"/>
              </a:solidFill>
              <a:latin typeface="Times New Roman"/>
              <a:ea typeface="Times New Roman"/>
              <a:cs typeface="Times New Roman"/>
              <a:sym typeface="Times New Roman"/>
            </a:endParaRPr>
          </a:p>
          <a:p>
            <a:pPr indent="0" lvl="0" marL="0" rtl="0" algn="l">
              <a:lnSpc>
                <a:spcPct val="115000"/>
              </a:lnSpc>
              <a:spcBef>
                <a:spcPts val="1200"/>
              </a:spcBef>
              <a:spcAft>
                <a:spcPts val="0"/>
              </a:spcAft>
              <a:buSzPts val="1300"/>
              <a:buNone/>
            </a:pPr>
            <a:r>
              <a:rPr lang="en" sz="1400">
                <a:solidFill>
                  <a:srgbClr val="333333"/>
                </a:solidFill>
                <a:latin typeface="Times New Roman"/>
                <a:ea typeface="Times New Roman"/>
                <a:cs typeface="Times New Roman"/>
                <a:sym typeface="Times New Roman"/>
              </a:rPr>
              <a:t>   3. Appointment of National Litigation Ombudsman to oversee the performance of the obligations under the   Model Litigant Guidelines. Empowering the Ombudsman with necessary powers to take actions. Similarly,  appointing Ombudsman at State Level and in each Department.</a:t>
            </a:r>
            <a:endParaRPr sz="1400">
              <a:solidFill>
                <a:srgbClr val="333333"/>
              </a:solidFill>
              <a:latin typeface="Times New Roman"/>
              <a:ea typeface="Times New Roman"/>
              <a:cs typeface="Times New Roman"/>
              <a:sym typeface="Times New Roman"/>
            </a:endParaRPr>
          </a:p>
          <a:p>
            <a:pPr indent="0" lvl="0" marL="0" rtl="0" algn="l">
              <a:lnSpc>
                <a:spcPct val="115000"/>
              </a:lnSpc>
              <a:spcBef>
                <a:spcPts val="1200"/>
              </a:spcBef>
              <a:spcAft>
                <a:spcPts val="1200"/>
              </a:spcAft>
              <a:buSzPts val="1300"/>
              <a:buNone/>
            </a:pPr>
            <a:r>
              <a:rPr lang="en" sz="1400">
                <a:solidFill>
                  <a:srgbClr val="333333"/>
                </a:solidFill>
                <a:latin typeface="Times New Roman"/>
                <a:ea typeface="Times New Roman"/>
                <a:cs typeface="Times New Roman"/>
                <a:sym typeface="Times New Roman"/>
              </a:rPr>
              <a:t>   </a:t>
            </a:r>
            <a:endParaRPr sz="1400">
              <a:solidFill>
                <a:srgbClr val="333333"/>
              </a:solidFill>
              <a:latin typeface="Times New Roman"/>
              <a:ea typeface="Times New Roman"/>
              <a:cs typeface="Times New Roman"/>
              <a:sym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37"/>
          <p:cNvSpPr txBox="1"/>
          <p:nvPr>
            <p:ph idx="1" type="body"/>
          </p:nvPr>
        </p:nvSpPr>
        <p:spPr>
          <a:xfrm>
            <a:off x="729450" y="1296550"/>
            <a:ext cx="7688700" cy="30435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300"/>
              <a:buNone/>
            </a:pPr>
            <a:r>
              <a:rPr lang="en" sz="1400">
                <a:solidFill>
                  <a:srgbClr val="333333"/>
                </a:solidFill>
                <a:latin typeface="Times New Roman"/>
                <a:ea typeface="Times New Roman"/>
                <a:cs typeface="Times New Roman"/>
                <a:sym typeface="Times New Roman"/>
              </a:rPr>
              <a:t>      4. National Litigation Policy must be given the form of Enforceable Statute. It must be clear, specific and enforceable. </a:t>
            </a:r>
            <a:endParaRPr sz="1400">
              <a:solidFill>
                <a:srgbClr val="333333"/>
              </a:solidFill>
              <a:latin typeface="Times New Roman"/>
              <a:ea typeface="Times New Roman"/>
              <a:cs typeface="Times New Roman"/>
              <a:sym typeface="Times New Roman"/>
            </a:endParaRPr>
          </a:p>
          <a:p>
            <a:pPr indent="0" lvl="0" marL="0" rtl="0" algn="l">
              <a:lnSpc>
                <a:spcPct val="100000"/>
              </a:lnSpc>
              <a:spcBef>
                <a:spcPts val="1200"/>
              </a:spcBef>
              <a:spcAft>
                <a:spcPts val="0"/>
              </a:spcAft>
              <a:buSzPts val="1300"/>
              <a:buNone/>
            </a:pPr>
            <a:r>
              <a:rPr lang="en" sz="1400">
                <a:solidFill>
                  <a:srgbClr val="333333"/>
                </a:solidFill>
                <a:latin typeface="Times New Roman"/>
                <a:ea typeface="Times New Roman"/>
                <a:cs typeface="Times New Roman"/>
                <a:sym typeface="Times New Roman"/>
              </a:rPr>
              <a:t>       5. </a:t>
            </a:r>
            <a:r>
              <a:rPr b="1" lang="en" sz="1400">
                <a:solidFill>
                  <a:srgbClr val="333333"/>
                </a:solidFill>
                <a:latin typeface="Times New Roman"/>
                <a:ea typeface="Times New Roman"/>
                <a:cs typeface="Times New Roman"/>
                <a:sym typeface="Times New Roman"/>
              </a:rPr>
              <a:t>Make the Litigation Department Independent:</a:t>
            </a:r>
            <a:endParaRPr b="1" sz="1400">
              <a:solidFill>
                <a:srgbClr val="333333"/>
              </a:solidFill>
              <a:latin typeface="Times New Roman"/>
              <a:ea typeface="Times New Roman"/>
              <a:cs typeface="Times New Roman"/>
              <a:sym typeface="Times New Roman"/>
            </a:endParaRPr>
          </a:p>
          <a:p>
            <a:pPr indent="-317500" lvl="0" marL="457200" rtl="0" algn="l">
              <a:lnSpc>
                <a:spcPct val="100000"/>
              </a:lnSpc>
              <a:spcBef>
                <a:spcPts val="1200"/>
              </a:spcBef>
              <a:spcAft>
                <a:spcPts val="0"/>
              </a:spcAft>
              <a:buClr>
                <a:srgbClr val="333333"/>
              </a:buClr>
              <a:buSzPts val="1400"/>
              <a:buFont typeface="Times New Roman"/>
              <a:buAutoNum type="alphaLcPeriod"/>
            </a:pPr>
            <a:r>
              <a:rPr lang="en" sz="1400">
                <a:solidFill>
                  <a:srgbClr val="333333"/>
                </a:solidFill>
                <a:latin typeface="Times New Roman"/>
                <a:ea typeface="Times New Roman"/>
                <a:cs typeface="Times New Roman"/>
                <a:sym typeface="Times New Roman"/>
              </a:rPr>
              <a:t>Appointment of Lawyers and officers of the Litigation Department by an independent, transparent and fair procedure on par with appointment of Civil Judges or Prosecutors under the Department of Prosecution</a:t>
            </a:r>
            <a:endParaRPr sz="1400">
              <a:solidFill>
                <a:srgbClr val="333333"/>
              </a:solidFill>
              <a:latin typeface="Times New Roman"/>
              <a:ea typeface="Times New Roman"/>
              <a:cs typeface="Times New Roman"/>
              <a:sym typeface="Times New Roman"/>
            </a:endParaRPr>
          </a:p>
          <a:p>
            <a:pPr indent="0" lvl="0" marL="0" rtl="0" algn="l">
              <a:lnSpc>
                <a:spcPct val="115000"/>
              </a:lnSpc>
              <a:spcBef>
                <a:spcPts val="1200"/>
              </a:spcBef>
              <a:spcAft>
                <a:spcPts val="1200"/>
              </a:spcAft>
              <a:buSzPts val="1300"/>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38"/>
          <p:cNvSpPr txBox="1"/>
          <p:nvPr>
            <p:ph type="ctrTitle"/>
          </p:nvPr>
        </p:nvSpPr>
        <p:spPr>
          <a:xfrm>
            <a:off x="729625" y="1739400"/>
            <a:ext cx="7688100" cy="16647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4200"/>
              <a:buNone/>
            </a:pPr>
            <a:r>
              <a:rPr lang="en" sz="5300">
                <a:latin typeface="Times New Roman"/>
                <a:ea typeface="Times New Roman"/>
                <a:cs typeface="Times New Roman"/>
                <a:sym typeface="Times New Roman"/>
              </a:rPr>
              <a:t>THANK YOU </a:t>
            </a:r>
            <a:endParaRPr sz="5300">
              <a:latin typeface="Times New Roman"/>
              <a:ea typeface="Times New Roman"/>
              <a:cs typeface="Times New Roman"/>
              <a:sym typeface="Times New Roman"/>
            </a:endParaRPr>
          </a:p>
        </p:txBody>
      </p:sp>
      <p:sp>
        <p:nvSpPr>
          <p:cNvPr id="229" name="Google Shape;229;p38"/>
          <p:cNvSpPr txBox="1"/>
          <p:nvPr>
            <p:ph idx="1" type="subTitle"/>
          </p:nvPr>
        </p:nvSpPr>
        <p:spPr>
          <a:xfrm>
            <a:off x="729627" y="3172900"/>
            <a:ext cx="7688100" cy="541200"/>
          </a:xfrm>
          <a:prstGeom prst="rect">
            <a:avLst/>
          </a:prstGeom>
          <a:noFill/>
          <a:ln>
            <a:noFill/>
          </a:ln>
        </p:spPr>
        <p:txBody>
          <a:bodyPr anchorCtr="0" anchor="t" bIns="91425" lIns="91425" spcFirstLastPara="1" rIns="91425" wrap="square" tIns="91425">
            <a:normAutofit/>
          </a:bodyPr>
          <a:lstStyle/>
          <a:p>
            <a:pPr indent="-368300" lvl="0" marL="457200" rtl="0" algn="r">
              <a:lnSpc>
                <a:spcPct val="100000"/>
              </a:lnSpc>
              <a:spcBef>
                <a:spcPts val="0"/>
              </a:spcBef>
              <a:spcAft>
                <a:spcPts val="0"/>
              </a:spcAft>
              <a:buClr>
                <a:schemeClr val="dk2"/>
              </a:buClr>
              <a:buSzPts val="2200"/>
              <a:buChar char="-"/>
            </a:pPr>
            <a:r>
              <a:rPr lang="en" sz="2200">
                <a:solidFill>
                  <a:schemeClr val="dk2"/>
                </a:solidFill>
              </a:rPr>
              <a:t>P P Hegde, Senior Advocate</a:t>
            </a:r>
            <a:endParaRPr sz="2200">
              <a:solidFill>
                <a:schemeClr val="dk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idx="1" type="body"/>
          </p:nvPr>
        </p:nvSpPr>
        <p:spPr>
          <a:xfrm>
            <a:off x="729450" y="1353550"/>
            <a:ext cx="7688700" cy="2986500"/>
          </a:xfrm>
          <a:prstGeom prst="rect">
            <a:avLst/>
          </a:prstGeom>
          <a:noFill/>
          <a:ln>
            <a:noFill/>
          </a:ln>
        </p:spPr>
        <p:txBody>
          <a:bodyPr anchorCtr="0" anchor="t" bIns="91425" lIns="91425" spcFirstLastPara="1" rIns="91425" wrap="square" tIns="91425">
            <a:normAutofit/>
          </a:bodyPr>
          <a:lstStyle/>
          <a:p>
            <a:pPr indent="0" lvl="0" marL="0" rtl="0" algn="just">
              <a:lnSpc>
                <a:spcPct val="115000"/>
              </a:lnSpc>
              <a:spcBef>
                <a:spcPts val="0"/>
              </a:spcBef>
              <a:spcAft>
                <a:spcPts val="0"/>
              </a:spcAft>
              <a:buSzPts val="1300"/>
              <a:buNone/>
            </a:pPr>
            <a:r>
              <a:rPr lang="en" sz="1700">
                <a:solidFill>
                  <a:srgbClr val="000000"/>
                </a:solidFill>
                <a:latin typeface="Times New Roman"/>
                <a:ea typeface="Times New Roman"/>
                <a:cs typeface="Times New Roman"/>
                <a:sym typeface="Times New Roman"/>
              </a:rPr>
              <a:t>"</a:t>
            </a:r>
            <a:r>
              <a:rPr b="1" lang="en" sz="1700">
                <a:solidFill>
                  <a:srgbClr val="000000"/>
                </a:solidFill>
                <a:latin typeface="Times New Roman"/>
                <a:ea typeface="Times New Roman"/>
                <a:cs typeface="Times New Roman"/>
                <a:sym typeface="Times New Roman"/>
              </a:rPr>
              <a:t>Responsible litigant</a:t>
            </a:r>
            <a:r>
              <a:rPr lang="en" sz="1700">
                <a:solidFill>
                  <a:srgbClr val="000000"/>
                </a:solidFill>
                <a:latin typeface="Times New Roman"/>
                <a:ea typeface="Times New Roman"/>
                <a:cs typeface="Times New Roman"/>
                <a:sym typeface="Times New Roman"/>
              </a:rPr>
              <a:t>" </a:t>
            </a:r>
            <a:r>
              <a:rPr lang="en" sz="1400">
                <a:solidFill>
                  <a:srgbClr val="000000"/>
                </a:solidFill>
                <a:latin typeface="Times New Roman"/>
                <a:ea typeface="Times New Roman"/>
                <a:cs typeface="Times New Roman"/>
                <a:sym typeface="Times New Roman"/>
              </a:rPr>
              <a:t>means</a:t>
            </a:r>
            <a:endParaRPr sz="1400">
              <a:solidFill>
                <a:srgbClr val="000000"/>
              </a:solidFill>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That litigation will not be resorted to for the sake of litigating.</a:t>
            </a:r>
            <a:endParaRPr sz="1400">
              <a:solidFill>
                <a:srgbClr val="000000"/>
              </a:solidFill>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That false pleas and technical points will not be taken and shall be discouraged.</a:t>
            </a:r>
            <a:endParaRPr sz="1400">
              <a:solidFill>
                <a:srgbClr val="000000"/>
              </a:solidFill>
              <a:latin typeface="Times New Roman"/>
              <a:ea typeface="Times New Roman"/>
              <a:cs typeface="Times New Roman"/>
              <a:sym typeface="Times New Roman"/>
            </a:endParaRPr>
          </a:p>
          <a:p>
            <a:pPr indent="-317500" lvl="0" marL="457200" rtl="0" algn="just">
              <a:lnSpc>
                <a:spcPct val="115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That nothing will be suppressed from the court and there will be no attempt to mislead any court or tribunal.</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sz="1400">
              <a:solidFill>
                <a:srgbClr val="000000"/>
              </a:solidFill>
              <a:highlight>
                <a:schemeClr val="lt1"/>
              </a:highlight>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highlight>
                  <a:schemeClr val="lt1"/>
                </a:highlight>
                <a:latin typeface="Times New Roman"/>
                <a:ea typeface="Times New Roman"/>
                <a:cs typeface="Times New Roman"/>
                <a:sym typeface="Times New Roman"/>
              </a:rPr>
              <a:t>The Government must cease to be a compulsive litigant. The philosophy that matters should be left to the courts for ultimate decision has to be discarded. The easy approach, "Let the court decide", must be eschewed and condemned.</a:t>
            </a:r>
            <a:endParaRPr sz="1400">
              <a:solidFill>
                <a:srgbClr val="000000"/>
              </a:solidFill>
              <a:highlight>
                <a:schemeClr val="lt1"/>
              </a:highlight>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727650" y="649000"/>
            <a:ext cx="7688700" cy="535200"/>
          </a:xfrm>
          <a:prstGeom prst="rect">
            <a:avLst/>
          </a:prstGeom>
          <a:noFill/>
          <a:ln>
            <a:noFill/>
          </a:ln>
        </p:spPr>
        <p:txBody>
          <a:bodyPr anchorCtr="0" anchor="t" bIns="91425" lIns="91425" spcFirstLastPara="1" rIns="91425" wrap="square" tIns="91425">
            <a:normAutofit fontScale="90000"/>
          </a:bodyPr>
          <a:lstStyle/>
          <a:p>
            <a:pPr indent="0" lvl="0" marL="0" rtl="0" algn="ctr">
              <a:lnSpc>
                <a:spcPct val="100000"/>
              </a:lnSpc>
              <a:spcBef>
                <a:spcPts val="0"/>
              </a:spcBef>
              <a:spcAft>
                <a:spcPts val="0"/>
              </a:spcAft>
              <a:buSzPct val="111111"/>
              <a:buNone/>
            </a:pPr>
            <a:r>
              <a:rPr lang="en"/>
              <a:t>Implementation of the Scheme</a:t>
            </a:r>
            <a:endParaRPr/>
          </a:p>
        </p:txBody>
      </p:sp>
      <p:sp>
        <p:nvSpPr>
          <p:cNvPr id="104" name="Google Shape;104;p16"/>
          <p:cNvSpPr txBox="1"/>
          <p:nvPr>
            <p:ph idx="1" type="body"/>
          </p:nvPr>
        </p:nvSpPr>
        <p:spPr>
          <a:xfrm>
            <a:off x="729450" y="1382050"/>
            <a:ext cx="7688700" cy="2958000"/>
          </a:xfrm>
          <a:prstGeom prst="rect">
            <a:avLst/>
          </a:prstGeom>
          <a:noFill/>
          <a:ln>
            <a:noFill/>
          </a:ln>
        </p:spPr>
        <p:txBody>
          <a:bodyPr anchorCtr="0" anchor="t" bIns="91425" lIns="91425" spcFirstLastPara="1" rIns="91425" wrap="square" tIns="91425">
            <a:normAutofit/>
          </a:bodyPr>
          <a:lstStyle/>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(A) </a:t>
            </a:r>
            <a:r>
              <a:rPr b="1" lang="en" sz="1400">
                <a:solidFill>
                  <a:srgbClr val="000000"/>
                </a:solidFill>
                <a:latin typeface="Times New Roman"/>
                <a:ea typeface="Times New Roman"/>
                <a:cs typeface="Times New Roman"/>
                <a:sym typeface="Times New Roman"/>
              </a:rPr>
              <a:t>Nodal Officers </a:t>
            </a:r>
            <a:r>
              <a:rPr lang="en" sz="1400">
                <a:solidFill>
                  <a:srgbClr val="000000"/>
                </a:solidFill>
                <a:latin typeface="Times New Roman"/>
                <a:ea typeface="Times New Roman"/>
                <a:cs typeface="Times New Roman"/>
                <a:sym typeface="Times New Roman"/>
              </a:rPr>
              <a:t>will be appointed by Heads of Department.</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(C) </a:t>
            </a:r>
            <a:r>
              <a:rPr b="1" lang="en" sz="1400">
                <a:solidFill>
                  <a:srgbClr val="000000"/>
                </a:solidFill>
                <a:latin typeface="Times New Roman"/>
                <a:ea typeface="Times New Roman"/>
                <a:cs typeface="Times New Roman"/>
                <a:sym typeface="Times New Roman"/>
              </a:rPr>
              <a:t>Accountability of the Nodal Officers</a:t>
            </a:r>
            <a:endParaRPr b="1"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b="1"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(D) </a:t>
            </a:r>
            <a:r>
              <a:rPr b="1" lang="en" sz="1400">
                <a:solidFill>
                  <a:srgbClr val="000000"/>
                </a:solidFill>
                <a:latin typeface="Times New Roman"/>
                <a:ea typeface="Times New Roman"/>
                <a:cs typeface="Times New Roman"/>
                <a:sym typeface="Times New Roman"/>
              </a:rPr>
              <a:t>Empowered Committees</a:t>
            </a:r>
            <a:r>
              <a:rPr lang="en" sz="1400">
                <a:solidFill>
                  <a:srgbClr val="000000"/>
                </a:solidFill>
                <a:latin typeface="Times New Roman"/>
                <a:ea typeface="Times New Roman"/>
                <a:cs typeface="Times New Roman"/>
                <a:sym typeface="Times New Roman"/>
              </a:rPr>
              <a:t> to monitor the implementation of this Policy and accountability - The Nodal Officers and the Heads of Department will ensure that all relevant data is sent to the Empowered Committees. The Empowered Committee at the national level shall be chaired by the Attorney General for India.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727650" y="634750"/>
            <a:ext cx="7688700" cy="5352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Empowering the Government Panel</a:t>
            </a:r>
            <a:endParaRPr/>
          </a:p>
        </p:txBody>
      </p:sp>
      <p:sp>
        <p:nvSpPr>
          <p:cNvPr id="110" name="Google Shape;110;p17"/>
          <p:cNvSpPr txBox="1"/>
          <p:nvPr>
            <p:ph idx="1" type="body"/>
          </p:nvPr>
        </p:nvSpPr>
        <p:spPr>
          <a:xfrm>
            <a:off x="729450" y="1310800"/>
            <a:ext cx="7688700" cy="3604800"/>
          </a:xfrm>
          <a:prstGeom prst="rect">
            <a:avLst/>
          </a:prstGeom>
          <a:noFill/>
          <a:ln>
            <a:noFill/>
          </a:ln>
        </p:spPr>
        <p:txBody>
          <a:bodyPr anchorCtr="0" anchor="t" bIns="91425" lIns="91425" spcFirstLastPara="1" rIns="91425" wrap="square" tIns="91425">
            <a:normAutofit/>
          </a:bodyPr>
          <a:lstStyle/>
          <a:p>
            <a:pPr indent="0" lvl="0" marL="0" rtl="0" algn="just">
              <a:lnSpc>
                <a:spcPct val="115000"/>
              </a:lnSpc>
              <a:spcBef>
                <a:spcPts val="0"/>
              </a:spcBef>
              <a:spcAft>
                <a:spcPts val="0"/>
              </a:spcAft>
              <a:buSzPts val="1300"/>
              <a:buNone/>
            </a:pPr>
            <a:r>
              <a:rPr lang="en" sz="1500">
                <a:solidFill>
                  <a:srgbClr val="000000"/>
                </a:solidFill>
                <a:latin typeface="Times New Roman"/>
                <a:ea typeface="Times New Roman"/>
                <a:cs typeface="Times New Roman"/>
                <a:sym typeface="Times New Roman"/>
              </a:rPr>
              <a:t>(A) A government panel must be broad based with the cross-section of lawyers. Government panels cannot be vehicles for sustaining incompetent and inefficient persons. </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500">
                <a:solidFill>
                  <a:srgbClr val="000000"/>
                </a:solidFill>
                <a:latin typeface="Times New Roman"/>
                <a:ea typeface="Times New Roman"/>
                <a:cs typeface="Times New Roman"/>
                <a:sym typeface="Times New Roman"/>
              </a:rPr>
              <a:t>(B) Screening Committees for constitution of panels - The Screening Committees will make their recommendations to the Ministry of Law. </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500">
                <a:solidFill>
                  <a:srgbClr val="000000"/>
                </a:solidFill>
                <a:latin typeface="Times New Roman"/>
                <a:ea typeface="Times New Roman"/>
                <a:cs typeface="Times New Roman"/>
                <a:sym typeface="Times New Roman"/>
              </a:rPr>
              <a:t>(C) Government Advocates must be well-equipped and provided with adequate infrastructure. </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500">
                <a:solidFill>
                  <a:srgbClr val="000000"/>
                </a:solidFill>
                <a:latin typeface="Times New Roman"/>
                <a:ea typeface="Times New Roman"/>
                <a:cs typeface="Times New Roman"/>
                <a:sym typeface="Times New Roman"/>
              </a:rPr>
              <a:t>(D) Training programs, seminars, workshops and refresher courses for Government Advocates and continuing legal education for government lawyers. </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500">
                <a:solidFill>
                  <a:srgbClr val="000000"/>
                </a:solidFill>
                <a:latin typeface="Times New Roman"/>
                <a:ea typeface="Times New Roman"/>
                <a:cs typeface="Times New Roman"/>
                <a:sym typeface="Times New Roman"/>
              </a:rPr>
              <a:t>(E) National and regional conferences of Government Advocates. </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500">
                <a:solidFill>
                  <a:srgbClr val="000000"/>
                </a:solidFill>
                <a:latin typeface="Times New Roman"/>
                <a:ea typeface="Times New Roman"/>
                <a:cs typeface="Times New Roman"/>
                <a:sym typeface="Times New Roman"/>
              </a:rPr>
              <a:t>(F) Advocates-on-Record must play a meaningful role in government litigations. Promotions or out of turn increments for extraordinary work.</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500">
                <a:solidFill>
                  <a:srgbClr val="000000"/>
                </a:solidFill>
                <a:latin typeface="Times New Roman"/>
                <a:ea typeface="Times New Roman"/>
                <a:cs typeface="Times New Roman"/>
                <a:sym typeface="Times New Roman"/>
              </a:rPr>
              <a:t>(G) Responsibility of all Law Officers to train panel lawyers. </a:t>
            </a:r>
            <a:endParaRPr sz="1500">
              <a:solidFill>
                <a:srgbClr val="000000"/>
              </a:solidFill>
              <a:latin typeface="Times New Roman"/>
              <a:ea typeface="Times New Roman"/>
              <a:cs typeface="Times New Roman"/>
              <a:sym typeface="Times New Roman"/>
            </a:endParaRPr>
          </a:p>
          <a:p>
            <a:pPr indent="0" lvl="0" marL="0" rtl="0" algn="l">
              <a:lnSpc>
                <a:spcPct val="115000"/>
              </a:lnSpc>
              <a:spcBef>
                <a:spcPts val="0"/>
              </a:spcBef>
              <a:spcAft>
                <a:spcPts val="1200"/>
              </a:spcAft>
              <a:buSzPts val="13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8"/>
          <p:cNvSpPr txBox="1"/>
          <p:nvPr>
            <p:ph idx="1" type="body"/>
          </p:nvPr>
        </p:nvSpPr>
        <p:spPr>
          <a:xfrm>
            <a:off x="729450" y="726650"/>
            <a:ext cx="7688700" cy="4188900"/>
          </a:xfrm>
          <a:prstGeom prst="rect">
            <a:avLst/>
          </a:prstGeom>
          <a:noFill/>
          <a:ln>
            <a:noFill/>
          </a:ln>
        </p:spPr>
        <p:txBody>
          <a:bodyPr anchorCtr="0" anchor="t" bIns="91425" lIns="91425" spcFirstLastPara="1" rIns="91425" wrap="square" tIns="91425">
            <a:normAutofit fontScale="85000" lnSpcReduction="10000"/>
          </a:bodyPr>
          <a:lstStyle/>
          <a:p>
            <a:pPr indent="0" lvl="0" marL="0" rtl="0" algn="just">
              <a:lnSpc>
                <a:spcPct val="115000"/>
              </a:lnSpc>
              <a:spcBef>
                <a:spcPts val="0"/>
              </a:spcBef>
              <a:spcAft>
                <a:spcPts val="0"/>
              </a:spcAft>
              <a:buSzPct val="82094"/>
              <a:buNone/>
            </a:pPr>
            <a:r>
              <a:rPr b="1" lang="en" sz="1862">
                <a:solidFill>
                  <a:srgbClr val="000000"/>
                </a:solidFill>
                <a:latin typeface="Times New Roman"/>
                <a:ea typeface="Times New Roman"/>
                <a:cs typeface="Times New Roman"/>
                <a:sym typeface="Times New Roman"/>
              </a:rPr>
              <a:t>Pleadings/counters</a:t>
            </a:r>
            <a:endParaRPr b="1" sz="1862">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92411"/>
              <a:buNone/>
            </a:pPr>
            <a:r>
              <a:t/>
            </a:r>
            <a:endParaRPr b="1" sz="1654">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139037"/>
              <a:buNone/>
            </a:pPr>
            <a:r>
              <a:rPr lang="en" sz="1100">
                <a:solidFill>
                  <a:srgbClr val="000000"/>
                </a:solidFill>
                <a:latin typeface="Verdana"/>
                <a:ea typeface="Verdana"/>
                <a:cs typeface="Verdana"/>
                <a:sym typeface="Verdana"/>
              </a:rPr>
              <a:t>(</a:t>
            </a:r>
            <a:r>
              <a:rPr lang="en" sz="1500">
                <a:solidFill>
                  <a:srgbClr val="000000"/>
                </a:solidFill>
                <a:latin typeface="Times New Roman"/>
                <a:ea typeface="Times New Roman"/>
                <a:cs typeface="Times New Roman"/>
                <a:sym typeface="Times New Roman"/>
              </a:rPr>
              <a:t>A) Suits or other proceedings initiated by or on behalf of the Government have to be drafted with precision and clarity. </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101960"/>
              <a:buNone/>
            </a:pPr>
            <a:r>
              <a:rPr lang="en" sz="1500">
                <a:solidFill>
                  <a:srgbClr val="000000"/>
                </a:solidFill>
                <a:latin typeface="Times New Roman"/>
                <a:ea typeface="Times New Roman"/>
                <a:cs typeface="Times New Roman"/>
                <a:sym typeface="Times New Roman"/>
              </a:rPr>
              <a:t>(B) Counter-affidavits in important cases will not be filed unless the same are shown to and vetted by Law Officers.</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105768"/>
              <a:buNone/>
            </a:pPr>
            <a:r>
              <a:t/>
            </a:r>
            <a:endParaRPr sz="1446">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105768"/>
              <a:buNone/>
            </a:pPr>
            <a:r>
              <a:t/>
            </a:r>
            <a:endParaRPr sz="1446">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81612"/>
              <a:buNone/>
            </a:pPr>
            <a:r>
              <a:rPr b="1" lang="en" sz="1874">
                <a:solidFill>
                  <a:srgbClr val="000000"/>
                </a:solidFill>
                <a:latin typeface="Times New Roman"/>
                <a:ea typeface="Times New Roman"/>
                <a:cs typeface="Times New Roman"/>
                <a:sym typeface="Times New Roman"/>
              </a:rPr>
              <a:t>Filing of appeals</a:t>
            </a:r>
            <a:endParaRPr b="1" sz="1874">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101960"/>
              <a:buNone/>
            </a:pPr>
            <a:r>
              <a:rPr lang="en" sz="1500">
                <a:solidFill>
                  <a:srgbClr val="000000"/>
                </a:solidFill>
                <a:latin typeface="Times New Roman"/>
                <a:ea typeface="Times New Roman"/>
                <a:cs typeface="Times New Roman"/>
                <a:sym typeface="Times New Roman"/>
              </a:rPr>
              <a:t>(A) Appeals will not be filed against ex parte ad interim orders. Attempt must first be to have the order vacated. An appeal must be filed against an order only if the order is not vacated and the continuation of such order causes prejudice.</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101960"/>
              <a:buNone/>
            </a:pPr>
            <a:r>
              <a:rPr lang="en" sz="1500">
                <a:solidFill>
                  <a:srgbClr val="000000"/>
                </a:solidFill>
                <a:latin typeface="Times New Roman"/>
                <a:ea typeface="Times New Roman"/>
                <a:cs typeface="Times New Roman"/>
                <a:sym typeface="Times New Roman"/>
              </a:rPr>
              <a:t>(B) Appeals will not be filed in the Supreme Court unless the case involves a question of law; if it is a question of fact, the conclusion of the fact is so perverse </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101960"/>
              <a:buNone/>
            </a:pPr>
            <a:r>
              <a:rPr lang="en" sz="1500">
                <a:solidFill>
                  <a:srgbClr val="000000"/>
                </a:solidFill>
                <a:latin typeface="Times New Roman"/>
                <a:ea typeface="Times New Roman"/>
                <a:cs typeface="Times New Roman"/>
                <a:sym typeface="Times New Roman"/>
              </a:rPr>
              <a:t>(C) where public finances are adversely affected, where there is substantial interference with public justice, where there is a question of law arising under the Constitution, where the High Court has exceeded its jurisdiction, where the High Court has struck down a statutory provision as ultra vires &amp; where the interpretation of the High Court is plainly erroneous.</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109243"/>
              <a:buNone/>
            </a:pPr>
            <a:r>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98671"/>
              <a:buNone/>
            </a:pPr>
            <a:r>
              <a:t/>
            </a:r>
            <a:endParaRPr b="1" sz="1550">
              <a:solidFill>
                <a:srgbClr val="000000"/>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9"/>
          <p:cNvSpPr txBox="1"/>
          <p:nvPr>
            <p:ph type="title"/>
          </p:nvPr>
        </p:nvSpPr>
        <p:spPr>
          <a:xfrm>
            <a:off x="487250" y="634750"/>
            <a:ext cx="7688700" cy="535200"/>
          </a:xfrm>
          <a:prstGeom prst="rect">
            <a:avLst/>
          </a:prstGeom>
          <a:noFill/>
          <a:ln>
            <a:noFill/>
          </a:ln>
        </p:spPr>
        <p:txBody>
          <a:bodyPr anchorCtr="0" anchor="t" bIns="91425" lIns="91425" spcFirstLastPara="1" rIns="91425" wrap="square" tIns="91425">
            <a:normAutofit/>
          </a:bodyPr>
          <a:lstStyle/>
          <a:p>
            <a:pPr indent="0" lvl="0" marL="0" rtl="0" algn="just">
              <a:lnSpc>
                <a:spcPct val="115000"/>
              </a:lnSpc>
              <a:spcBef>
                <a:spcPts val="0"/>
              </a:spcBef>
              <a:spcAft>
                <a:spcPts val="0"/>
              </a:spcAft>
              <a:buClr>
                <a:srgbClr val="000000"/>
              </a:buClr>
              <a:buSzPts val="891"/>
              <a:buFont typeface="Arial"/>
              <a:buNone/>
            </a:pPr>
            <a:r>
              <a:rPr lang="en" sz="1660">
                <a:solidFill>
                  <a:srgbClr val="000000"/>
                </a:solidFill>
                <a:latin typeface="Times New Roman"/>
                <a:ea typeface="Times New Roman"/>
                <a:cs typeface="Times New Roman"/>
                <a:sym typeface="Times New Roman"/>
              </a:rPr>
              <a:t>     Limitation: Delayed appeals</a:t>
            </a:r>
            <a:endParaRPr sz="2740"/>
          </a:p>
        </p:txBody>
      </p:sp>
      <p:sp>
        <p:nvSpPr>
          <p:cNvPr id="121" name="Google Shape;121;p19"/>
          <p:cNvSpPr txBox="1"/>
          <p:nvPr>
            <p:ph idx="1" type="body"/>
          </p:nvPr>
        </p:nvSpPr>
        <p:spPr>
          <a:xfrm>
            <a:off x="729450" y="1169950"/>
            <a:ext cx="7688700" cy="3859500"/>
          </a:xfrm>
          <a:prstGeom prst="rect">
            <a:avLst/>
          </a:prstGeom>
          <a:noFill/>
          <a:ln>
            <a:noFill/>
          </a:ln>
        </p:spPr>
        <p:txBody>
          <a:bodyPr anchorCtr="0" anchor="t" bIns="91425" lIns="91425" spcFirstLastPara="1" rIns="91425" wrap="square" tIns="91425">
            <a:normAutofit fontScale="92500" lnSpcReduction="20000"/>
          </a:bodyPr>
          <a:lstStyle/>
          <a:p>
            <a:pPr indent="0" lvl="0" marL="0" rtl="0" algn="just">
              <a:lnSpc>
                <a:spcPct val="115000"/>
              </a:lnSpc>
              <a:spcBef>
                <a:spcPts val="0"/>
              </a:spcBef>
              <a:spcAft>
                <a:spcPts val="0"/>
              </a:spcAft>
              <a:buSzPct val="100386"/>
              <a:buNone/>
            </a:pPr>
            <a:r>
              <a:rPr lang="en" sz="1400">
                <a:solidFill>
                  <a:srgbClr val="000000"/>
                </a:solidFill>
                <a:latin typeface="Times New Roman"/>
                <a:ea typeface="Times New Roman"/>
                <a:cs typeface="Times New Roman"/>
                <a:sym typeface="Times New Roman"/>
              </a:rPr>
              <a:t>(</a:t>
            </a:r>
            <a:r>
              <a:rPr lang="en" sz="1500">
                <a:solidFill>
                  <a:srgbClr val="000000"/>
                </a:solidFill>
                <a:latin typeface="Times New Roman"/>
                <a:ea typeface="Times New Roman"/>
                <a:cs typeface="Times New Roman"/>
                <a:sym typeface="Times New Roman"/>
              </a:rPr>
              <a:t>A) Applications for condonation of delay are presently drafted in routine terms without application of mind and resorting to word processed "boiler plate". This practice must immediately stop. </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93693"/>
              <a:buNone/>
            </a:pPr>
            <a:r>
              <a:rPr lang="en" sz="1500">
                <a:solidFill>
                  <a:srgbClr val="000000"/>
                </a:solidFill>
                <a:latin typeface="Times New Roman"/>
                <a:ea typeface="Times New Roman"/>
                <a:cs typeface="Times New Roman"/>
                <a:sym typeface="Times New Roman"/>
              </a:rPr>
              <a:t>(B) Every attempt must be made to reduce delays in filing</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93693"/>
              <a:buNone/>
            </a:pPr>
            <a:r>
              <a:rPr lang="en" sz="1500">
                <a:solidFill>
                  <a:srgbClr val="000000"/>
                </a:solidFill>
                <a:latin typeface="Times New Roman"/>
                <a:ea typeface="Times New Roman"/>
                <a:cs typeface="Times New Roman"/>
                <a:sym typeface="Times New Roman"/>
              </a:rPr>
              <a:t>(C) The question of limitation and delay must be approached on the premise that every court will be strict with regard to condonation of delay.</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100386"/>
              <a:buNone/>
            </a:pPr>
            <a:r>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83110"/>
              <a:buNone/>
            </a:pPr>
            <a:r>
              <a:rPr b="1" lang="en" sz="1691">
                <a:solidFill>
                  <a:srgbClr val="000000"/>
                </a:solidFill>
                <a:latin typeface="Times New Roman"/>
                <a:ea typeface="Times New Roman"/>
                <a:cs typeface="Times New Roman"/>
                <a:sym typeface="Times New Roman"/>
              </a:rPr>
              <a:t>Alternative dispute resolution</a:t>
            </a:r>
            <a:endParaRPr b="1" sz="1691">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93693"/>
              <a:buNone/>
            </a:pPr>
            <a:r>
              <a:rPr lang="en" sz="1500">
                <a:solidFill>
                  <a:srgbClr val="000000"/>
                </a:solidFill>
                <a:latin typeface="Times New Roman"/>
                <a:ea typeface="Times New Roman"/>
                <a:cs typeface="Times New Roman"/>
                <a:sym typeface="Times New Roman"/>
              </a:rPr>
              <a:t>(A) The resort to arbitration as an alternative dispute resolution mechanism must be encouraged at every level. </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93693"/>
              <a:buNone/>
            </a:pPr>
            <a:r>
              <a:rPr lang="en" sz="1500">
                <a:solidFill>
                  <a:srgbClr val="000000"/>
                </a:solidFill>
                <a:latin typeface="Times New Roman"/>
                <a:ea typeface="Times New Roman"/>
                <a:cs typeface="Times New Roman"/>
                <a:sym typeface="Times New Roman"/>
              </a:rPr>
              <a:t>(B) The Head of Department will call for the data of pending arbitrations.It shall be the responsibility of the Head of Department to call for regular review meetings to assess the status of pending arbitration cases.</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93693"/>
              <a:buNone/>
            </a:pPr>
            <a:r>
              <a:rPr lang="en" sz="1500">
                <a:solidFill>
                  <a:srgbClr val="000000"/>
                </a:solidFill>
                <a:latin typeface="Times New Roman"/>
                <a:ea typeface="Times New Roman"/>
                <a:cs typeface="Times New Roman"/>
                <a:sym typeface="Times New Roman"/>
              </a:rPr>
              <a:t>(C) The arbitrator must be chosen solely on the basis of knowledge, skill and integrity and not for extraneous reasons. </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93693"/>
              <a:buNone/>
            </a:pPr>
            <a:r>
              <a:rPr lang="en" sz="1500">
                <a:solidFill>
                  <a:srgbClr val="000000"/>
                </a:solidFill>
                <a:latin typeface="Times New Roman"/>
                <a:ea typeface="Times New Roman"/>
                <a:cs typeface="Times New Roman"/>
                <a:sym typeface="Times New Roman"/>
              </a:rPr>
              <a:t>(D) Routine challenge to arbitration awards must be discouraged.</a:t>
            </a:r>
            <a:endParaRPr sz="15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100386"/>
              <a:buNone/>
            </a:pPr>
            <a:r>
              <a:t/>
            </a:r>
            <a:endParaRPr sz="1400">
              <a:latin typeface="Times New Roman"/>
              <a:ea typeface="Times New Roman"/>
              <a:cs typeface="Times New Roman"/>
              <a:sym typeface="Times New Roman"/>
            </a:endParaRPr>
          </a:p>
          <a:p>
            <a:pPr indent="0" lvl="0" marL="0" rtl="0" algn="just">
              <a:lnSpc>
                <a:spcPct val="115000"/>
              </a:lnSpc>
              <a:spcBef>
                <a:spcPts val="0"/>
              </a:spcBef>
              <a:spcAft>
                <a:spcPts val="0"/>
              </a:spcAft>
              <a:buSzPct val="100386"/>
              <a:buNone/>
            </a:pPr>
            <a:r>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ct val="100386"/>
              <a:buNone/>
            </a:pPr>
            <a:r>
              <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0"/>
          <p:cNvSpPr txBox="1"/>
          <p:nvPr>
            <p:ph idx="1" type="body"/>
          </p:nvPr>
        </p:nvSpPr>
        <p:spPr>
          <a:xfrm>
            <a:off x="729450" y="669650"/>
            <a:ext cx="7688700" cy="4302900"/>
          </a:xfrm>
          <a:prstGeom prst="rect">
            <a:avLst/>
          </a:prstGeom>
          <a:noFill/>
          <a:ln>
            <a:noFill/>
          </a:ln>
        </p:spPr>
        <p:txBody>
          <a:bodyPr anchorCtr="0" anchor="t" bIns="91425" lIns="91425" spcFirstLastPara="1" rIns="91425" wrap="square" tIns="91425">
            <a:normAutofit/>
          </a:bodyPr>
          <a:lstStyle/>
          <a:p>
            <a:pPr indent="0" lvl="0" marL="0" rtl="0" algn="just">
              <a:lnSpc>
                <a:spcPct val="115000"/>
              </a:lnSpc>
              <a:spcBef>
                <a:spcPts val="0"/>
              </a:spcBef>
              <a:spcAft>
                <a:spcPts val="0"/>
              </a:spcAft>
              <a:buSzPts val="1300"/>
              <a:buNone/>
            </a:pPr>
            <a:r>
              <a:rPr b="1" lang="en" sz="1700">
                <a:solidFill>
                  <a:srgbClr val="000000"/>
                </a:solidFill>
                <a:latin typeface="Times New Roman"/>
                <a:ea typeface="Times New Roman"/>
                <a:cs typeface="Times New Roman"/>
                <a:sym typeface="Times New Roman"/>
              </a:rPr>
              <a:t>Specialised litigation</a:t>
            </a:r>
            <a:endParaRPr b="1" sz="1700">
              <a:solidFill>
                <a:srgbClr val="000000"/>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1300"/>
              <a:buNone/>
            </a:pPr>
            <a:r>
              <a:t/>
            </a:r>
            <a:endParaRPr/>
          </a:p>
          <a:p>
            <a:pPr indent="0" lvl="0" marL="0" rtl="0" algn="just">
              <a:lnSpc>
                <a:spcPct val="115000"/>
              </a:lnSpc>
              <a:spcBef>
                <a:spcPts val="1200"/>
              </a:spcBef>
              <a:spcAft>
                <a:spcPts val="0"/>
              </a:spcAft>
              <a:buSzPts val="1300"/>
              <a:buNone/>
            </a:pPr>
            <a:r>
              <a:rPr lang="en" sz="1400">
                <a:solidFill>
                  <a:srgbClr val="000000"/>
                </a:solidFill>
                <a:latin typeface="Times New Roman"/>
                <a:ea typeface="Times New Roman"/>
                <a:cs typeface="Times New Roman"/>
                <a:sym typeface="Times New Roman"/>
              </a:rPr>
              <a:t>(A) Proceedings seeking judicial review including in the matter of award of contracts or tenders -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Cases where projects may be held up have to be defended vigorously keeping in mind public interest. They must be dealt with and disposed of as expeditiously as possible.</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(B) Cases involving vires, or statutes or rules and regulations -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In all such cases, proper affidavits should be filed explaining the rationale between the statute or regulation and also making appropriate averments with regard to legislative competence.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(C) Public interest litigations (PILS) -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Public interest litigations must be approached in a balanced manner. PILS challenging public contracts must be seriously defended. If interim orders are passed stopping such projects then appropriate conditions must be insisted upon for the petitioners to pay compensation if the PIL is ultimately rejected.</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(D) PSU litigations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Litigation between public sector undertakings inter se between government public sector undertakings is causing great concern. Every effort must be made to prevent such litigation. </a:t>
            </a:r>
            <a:endParaRPr b="1" sz="1400">
              <a:solidFill>
                <a:srgbClr val="000000"/>
              </a:solidFill>
              <a:latin typeface="Times New Roman"/>
              <a:ea typeface="Times New Roman"/>
              <a:cs typeface="Times New Roman"/>
              <a:sym typeface="Times New Roman"/>
            </a:endParaRPr>
          </a:p>
          <a:p>
            <a:pPr indent="0" lvl="0" marL="0" rtl="0" algn="l">
              <a:lnSpc>
                <a:spcPct val="115000"/>
              </a:lnSpc>
              <a:spcBef>
                <a:spcPts val="0"/>
              </a:spcBef>
              <a:spcAft>
                <a:spcPts val="1200"/>
              </a:spcAft>
              <a:buSzPts val="13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1"/>
          <p:cNvSpPr txBox="1"/>
          <p:nvPr>
            <p:ph type="title"/>
          </p:nvPr>
        </p:nvSpPr>
        <p:spPr>
          <a:xfrm>
            <a:off x="572725" y="663250"/>
            <a:ext cx="7688700" cy="535200"/>
          </a:xfrm>
          <a:prstGeom prst="rect">
            <a:avLst/>
          </a:prstGeom>
          <a:noFill/>
          <a:ln>
            <a:noFill/>
          </a:ln>
        </p:spPr>
        <p:txBody>
          <a:bodyPr anchorCtr="0" anchor="t" bIns="91425" lIns="91425" spcFirstLastPara="1" rIns="91425" wrap="square" tIns="91425">
            <a:normAutofit fontScale="90000"/>
          </a:bodyPr>
          <a:lstStyle/>
          <a:p>
            <a:pPr indent="0" lvl="0" marL="0" rtl="0" algn="just">
              <a:lnSpc>
                <a:spcPct val="115000"/>
              </a:lnSpc>
              <a:spcBef>
                <a:spcPts val="0"/>
              </a:spcBef>
              <a:spcAft>
                <a:spcPts val="0"/>
              </a:spcAft>
              <a:buSzPct val="147769"/>
              <a:buNone/>
            </a:pPr>
            <a:r>
              <a:rPr lang="en" sz="1954">
                <a:solidFill>
                  <a:srgbClr val="000000"/>
                </a:solidFill>
                <a:latin typeface="Times New Roman"/>
                <a:ea typeface="Times New Roman"/>
                <a:cs typeface="Times New Roman"/>
                <a:sym typeface="Times New Roman"/>
              </a:rPr>
              <a:t>Review of pending cases</a:t>
            </a:r>
            <a:endParaRPr sz="3155"/>
          </a:p>
        </p:txBody>
      </p:sp>
      <p:sp>
        <p:nvSpPr>
          <p:cNvPr id="132" name="Google Shape;132;p21"/>
          <p:cNvSpPr txBox="1"/>
          <p:nvPr>
            <p:ph idx="1" type="body"/>
          </p:nvPr>
        </p:nvSpPr>
        <p:spPr>
          <a:xfrm>
            <a:off x="729450" y="1467525"/>
            <a:ext cx="7688700" cy="2872500"/>
          </a:xfrm>
          <a:prstGeom prst="rect">
            <a:avLst/>
          </a:prstGeom>
          <a:noFill/>
          <a:ln>
            <a:noFill/>
          </a:ln>
        </p:spPr>
        <p:txBody>
          <a:bodyPr anchorCtr="0" anchor="t" bIns="91425" lIns="91425" spcFirstLastPara="1" rIns="91425" wrap="square" tIns="91425">
            <a:normAutofit/>
          </a:bodyPr>
          <a:lstStyle/>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(A) All pending cases involving the Government will be reviewed.</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(B)The Office of the Attorney General and the Solicitor General shall also be responsible for reviewing all pending cases and filtering frivolous and vexatious matters from the meritorious ones.</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rPr lang="en" sz="1400">
                <a:solidFill>
                  <a:srgbClr val="000000"/>
                </a:solidFill>
                <a:latin typeface="Times New Roman"/>
                <a:ea typeface="Times New Roman"/>
                <a:cs typeface="Times New Roman"/>
                <a:sym typeface="Times New Roman"/>
              </a:rPr>
              <a:t>(C) The practice of grouping should be introduced whereby cases should be assigned a particular number of identity according to the subject and statute involved. In fact, further sub- grouping will also be attempted. To facilitate this process, standard forms must be devised which lawyers have to fill up at the time of filing of cases. Panels will be set up to implement categorisation, review such cases to identify cases which can be withdrawn. These include cases which are covered by decisions of courts and cases which are found without merit withdrawn. This must be done in a time-bound fashion.</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sz="1400">
              <a:solidFill>
                <a:srgbClr val="000000"/>
              </a:solidFill>
              <a:latin typeface="Times New Roman"/>
              <a:ea typeface="Times New Roman"/>
              <a:cs typeface="Times New Roman"/>
              <a:sym typeface="Times New Roman"/>
            </a:endParaRPr>
          </a:p>
          <a:p>
            <a:pPr indent="0" lvl="0" marL="0" rtl="0" algn="just">
              <a:lnSpc>
                <a:spcPct val="115000"/>
              </a:lnSpc>
              <a:spcBef>
                <a:spcPts val="0"/>
              </a:spcBef>
              <a:spcAft>
                <a:spcPts val="0"/>
              </a:spcAft>
              <a:buSzPts val="1300"/>
              <a:buNone/>
            </a:pPr>
            <a:r>
              <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